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2"/>
    <p:sldMasterId id="2147483656" r:id="rId3"/>
    <p:sldMasterId id="2147483659" r:id="rId4"/>
    <p:sldMasterId id="2147483662" r:id="rId5"/>
    <p:sldMasterId id="2147483665" r:id="rId6"/>
    <p:sldMasterId id="2147483667" r:id="rId7"/>
    <p:sldMasterId id="2147483670" r:id="rId8"/>
    <p:sldMasterId id="2147483672" r:id="rId9"/>
    <p:sldMasterId id="2147483675" r:id="rId10"/>
    <p:sldMasterId id="2147483677" r:id="rId11"/>
    <p:sldMasterId id="2147483680" r:id="rId12"/>
    <p:sldMasterId id="2147483683" r:id="rId13"/>
    <p:sldMasterId id="2147483685" r:id="rId14"/>
    <p:sldMasterId id="2147483687" r:id="rId15"/>
    <p:sldMasterId id="2147483690" r:id="rId16"/>
    <p:sldMasterId id="2147483695" r:id="rId17"/>
  </p:sldMasterIdLst>
  <p:notesMasterIdLst>
    <p:notesMasterId r:id="rId82"/>
  </p:notesMasterIdLst>
  <p:sldIdLst>
    <p:sldId id="1826" r:id="rId18"/>
    <p:sldId id="1975" r:id="rId19"/>
    <p:sldId id="1981" r:id="rId20"/>
    <p:sldId id="2371" r:id="rId21"/>
    <p:sldId id="2366" r:id="rId22"/>
    <p:sldId id="2368" r:id="rId23"/>
    <p:sldId id="2364" r:id="rId24"/>
    <p:sldId id="2369" r:id="rId25"/>
    <p:sldId id="2367" r:id="rId26"/>
    <p:sldId id="1982" r:id="rId27"/>
    <p:sldId id="2413" r:id="rId28"/>
    <p:sldId id="2414" r:id="rId29"/>
    <p:sldId id="2415" r:id="rId30"/>
    <p:sldId id="2416" r:id="rId31"/>
    <p:sldId id="2417" r:id="rId32"/>
    <p:sldId id="2418" r:id="rId33"/>
    <p:sldId id="2419" r:id="rId34"/>
    <p:sldId id="2420" r:id="rId35"/>
    <p:sldId id="2421" r:id="rId36"/>
    <p:sldId id="2422" r:id="rId37"/>
    <p:sldId id="1983" r:id="rId38"/>
    <p:sldId id="2372" r:id="rId39"/>
    <p:sldId id="2373" r:id="rId40"/>
    <p:sldId id="2374" r:id="rId41"/>
    <p:sldId id="2375" r:id="rId42"/>
    <p:sldId id="2376" r:id="rId43"/>
    <p:sldId id="2377" r:id="rId44"/>
    <p:sldId id="2378" r:id="rId45"/>
    <p:sldId id="2379" r:id="rId46"/>
    <p:sldId id="2380" r:id="rId47"/>
    <p:sldId id="2381" r:id="rId48"/>
    <p:sldId id="2382" r:id="rId49"/>
    <p:sldId id="2383" r:id="rId50"/>
    <p:sldId id="2384" r:id="rId51"/>
    <p:sldId id="2385" r:id="rId52"/>
    <p:sldId id="2386" r:id="rId53"/>
    <p:sldId id="2387" r:id="rId54"/>
    <p:sldId id="2388" r:id="rId55"/>
    <p:sldId id="2389" r:id="rId56"/>
    <p:sldId id="2390" r:id="rId57"/>
    <p:sldId id="2391" r:id="rId58"/>
    <p:sldId id="2392" r:id="rId59"/>
    <p:sldId id="2393" r:id="rId60"/>
    <p:sldId id="2394" r:id="rId61"/>
    <p:sldId id="2395" r:id="rId62"/>
    <p:sldId id="2396" r:id="rId63"/>
    <p:sldId id="2397" r:id="rId64"/>
    <p:sldId id="2398" r:id="rId65"/>
    <p:sldId id="2399" r:id="rId66"/>
    <p:sldId id="2400" r:id="rId67"/>
    <p:sldId id="2401" r:id="rId68"/>
    <p:sldId id="2402" r:id="rId69"/>
    <p:sldId id="2403" r:id="rId70"/>
    <p:sldId id="2404" r:id="rId71"/>
    <p:sldId id="2405" r:id="rId72"/>
    <p:sldId id="2406" r:id="rId73"/>
    <p:sldId id="2407" r:id="rId74"/>
    <p:sldId id="2408" r:id="rId75"/>
    <p:sldId id="2409" r:id="rId76"/>
    <p:sldId id="2410" r:id="rId77"/>
    <p:sldId id="2411" r:id="rId78"/>
    <p:sldId id="2363" r:id="rId79"/>
    <p:sldId id="1827" r:id="rId80"/>
    <p:sldId id="2424" r:id="rId81"/>
  </p:sldIdLst>
  <p:sldSz cx="12192000" cy="6858000"/>
  <p:notesSz cx="6858000" cy="9144000"/>
  <p:embeddedFontLst>
    <p:embeddedFont>
      <p:font typeface="Arial Black" panose="020B0A04020102020204" pitchFamily="34" charset="0"/>
      <p:bold r:id="rId83"/>
    </p:embeddedFont>
    <p:embeddedFont>
      <p:font typeface="Century Gothic" panose="020B0502020202020204" pitchFamily="34" charset="0"/>
      <p:regular r:id="rId84"/>
      <p:bold r:id="rId85"/>
      <p:italic r:id="rId86"/>
      <p:boldItalic r:id="rId87"/>
    </p:embeddedFont>
    <p:embeddedFont>
      <p:font typeface="等线" panose="02010600030101010101" pitchFamily="2" charset="-122"/>
      <p:regular r:id="rId88"/>
      <p:bold r:id="rId89"/>
    </p:embeddedFont>
    <p:embeddedFont>
      <p:font typeface="微软雅黑" panose="020B0503020204020204" pitchFamily="34" charset="-122"/>
      <p:regular r:id="rId90"/>
      <p:bold r:id="rId91"/>
    </p:embeddedFont>
    <p:embeddedFont>
      <p:font typeface="微软雅黑 Light" panose="020B0502040204020203" pitchFamily="34" charset="-122"/>
      <p:regular r:id="rId92"/>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3" id="{AFAEBBB7-E065-486F-BE30-AEE247139C07}">
          <p14:sldIdLst>
            <p14:sldId id="1826"/>
          </p14:sldIdLst>
        </p14:section>
        <p14:section name="目录样式5" id="{73A39AD9-405C-445D-AC19-554F045D20EB}">
          <p14:sldIdLst>
            <p14:sldId id="1975"/>
            <p14:sldId id="1981"/>
            <p14:sldId id="2371"/>
            <p14:sldId id="2366"/>
            <p14:sldId id="2368"/>
            <p14:sldId id="2364"/>
            <p14:sldId id="2369"/>
            <p14:sldId id="2367"/>
            <p14:sldId id="1982"/>
            <p14:sldId id="2413"/>
            <p14:sldId id="2414"/>
            <p14:sldId id="2415"/>
            <p14:sldId id="2416"/>
            <p14:sldId id="2417"/>
            <p14:sldId id="2418"/>
            <p14:sldId id="2419"/>
            <p14:sldId id="2420"/>
            <p14:sldId id="2421"/>
            <p14:sldId id="2422"/>
            <p14:sldId id="1983"/>
            <p14:sldId id="2372"/>
            <p14:sldId id="2373"/>
            <p14:sldId id="2374"/>
            <p14:sldId id="2375"/>
            <p14:sldId id="2376"/>
            <p14:sldId id="2377"/>
            <p14:sldId id="2378"/>
            <p14:sldId id="2379"/>
            <p14:sldId id="2380"/>
            <p14:sldId id="2381"/>
            <p14:sldId id="2382"/>
            <p14:sldId id="2383"/>
            <p14:sldId id="2384"/>
            <p14:sldId id="2385"/>
            <p14:sldId id="2386"/>
            <p14:sldId id="2387"/>
            <p14:sldId id="2388"/>
            <p14:sldId id="2389"/>
            <p14:sldId id="2390"/>
            <p14:sldId id="2391"/>
            <p14:sldId id="2392"/>
            <p14:sldId id="2393"/>
            <p14:sldId id="2394"/>
            <p14:sldId id="2395"/>
            <p14:sldId id="2396"/>
            <p14:sldId id="2397"/>
            <p14:sldId id="2398"/>
            <p14:sldId id="2399"/>
            <p14:sldId id="2400"/>
            <p14:sldId id="2401"/>
            <p14:sldId id="2402"/>
            <p14:sldId id="2403"/>
            <p14:sldId id="2404"/>
            <p14:sldId id="2405"/>
            <p14:sldId id="2406"/>
            <p14:sldId id="2407"/>
            <p14:sldId id="2408"/>
            <p14:sldId id="2409"/>
            <p14:sldId id="2410"/>
            <p14:sldId id="2411"/>
            <p14:sldId id="2363"/>
            <p14:sldId id="1827"/>
            <p14:sldId id="24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a:srgbClr val="007E42"/>
    <a:srgbClr val="008646"/>
    <a:srgbClr val="A13F0B"/>
    <a:srgbClr val="006C39"/>
    <a:srgbClr val="006434"/>
    <a:srgbClr val="8E0309"/>
    <a:srgbClr val="194326"/>
    <a:srgbClr val="FFFFFF"/>
    <a:srgbClr val="E7D7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76618" autoAdjust="0"/>
  </p:normalViewPr>
  <p:slideViewPr>
    <p:cSldViewPr snapToGrid="0">
      <p:cViewPr varScale="1">
        <p:scale>
          <a:sx n="65" d="100"/>
          <a:sy n="65" d="100"/>
        </p:scale>
        <p:origin x="1098" y="51"/>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5.xml"/><Relationship Id="rId90" Type="http://schemas.openxmlformats.org/officeDocument/2006/relationships/font" Target="fonts/font8.fntdata"/><Relationship Id="rId95" Type="http://schemas.openxmlformats.org/officeDocument/2006/relationships/theme" Target="theme/theme1.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font" Target="fonts/font3.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font" Target="fonts/font4.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font" Target="fonts/font5.fntdata"/><Relationship Id="rId61" Type="http://schemas.openxmlformats.org/officeDocument/2006/relationships/slide" Target="slides/slide44.xml"/><Relationship Id="rId82" Type="http://schemas.openxmlformats.org/officeDocument/2006/relationships/notesMaster" Target="notesMasters/notesMaster1.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t>2023/5/15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22</a:t>
            </a:fld>
            <a:endParaRPr lang="zh-CN" altLang="en-US" dirty="0"/>
          </a:p>
        </p:txBody>
      </p:sp>
    </p:spTree>
    <p:extLst>
      <p:ext uri="{BB962C8B-B14F-4D97-AF65-F5344CB8AC3E}">
        <p14:creationId xmlns:p14="http://schemas.microsoft.com/office/powerpoint/2010/main" val="3668420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频率：指时钟频率</a:t>
            </a:r>
            <a:endParaRPr lang="en-US" altLang="zh-CN" dirty="0"/>
          </a:p>
          <a:p>
            <a:r>
              <a:rPr lang="zh-CN" altLang="en-US" dirty="0"/>
              <a:t>安全等级</a:t>
            </a:r>
            <a:r>
              <a:rPr lang="en-US" altLang="zh-CN" dirty="0"/>
              <a:t>1</a:t>
            </a:r>
            <a:r>
              <a:rPr lang="zh-CN" altLang="en-US" dirty="0"/>
              <a:t>只考虑温度，是因为远端机房只有温度变化，频率不会因收到攻击而导致变化</a:t>
            </a:r>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27</a:t>
            </a:fld>
            <a:endParaRPr lang="zh-CN" altLang="en-US" dirty="0"/>
          </a:p>
        </p:txBody>
      </p:sp>
    </p:spTree>
    <p:extLst>
      <p:ext uri="{BB962C8B-B14F-4D97-AF65-F5344CB8AC3E}">
        <p14:creationId xmlns:p14="http://schemas.microsoft.com/office/powerpoint/2010/main" val="202582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响应：如果数据不合适，应该能够报错。</a:t>
            </a:r>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28</a:t>
            </a:fld>
            <a:endParaRPr lang="zh-CN" altLang="en-US" dirty="0"/>
          </a:p>
        </p:txBody>
      </p:sp>
    </p:spTree>
    <p:extLst>
      <p:ext uri="{BB962C8B-B14F-4D97-AF65-F5344CB8AC3E}">
        <p14:creationId xmlns:p14="http://schemas.microsoft.com/office/powerpoint/2010/main" val="238305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简单讲，不能有后门！</a:t>
            </a:r>
            <a:endParaRPr lang="en-US" altLang="zh-CN" dirty="0"/>
          </a:p>
          <a:p>
            <a:r>
              <a:rPr lang="zh-CN" altLang="en-US" sz="1200" dirty="0">
                <a:latin typeface="+mn-ea"/>
                <a:ea typeface="+mn-ea"/>
              </a:rPr>
              <a:t>物理接口</a:t>
            </a:r>
            <a:r>
              <a:rPr lang="zh-CN" altLang="en-US" sz="1200" b="1" dirty="0">
                <a:solidFill>
                  <a:srgbClr val="C00000"/>
                </a:solidFill>
                <a:latin typeface="+mn-ea"/>
                <a:ea typeface="+mn-ea"/>
              </a:rPr>
              <a:t>输入输出</a:t>
            </a:r>
            <a:r>
              <a:rPr lang="zh-CN" altLang="en-US" sz="1200" dirty="0">
                <a:latin typeface="+mn-ea"/>
                <a:ea typeface="+mn-ea"/>
              </a:rPr>
              <a:t>的密码算法的</a:t>
            </a:r>
            <a:r>
              <a:rPr lang="zh-CN" altLang="en-US" sz="1200" b="1" dirty="0">
                <a:solidFill>
                  <a:srgbClr val="C00000"/>
                </a:solidFill>
                <a:latin typeface="+mn-ea"/>
                <a:ea typeface="+mn-ea"/>
              </a:rPr>
              <a:t>运算数据须一致</a:t>
            </a:r>
            <a:r>
              <a:rPr lang="zh-CN" altLang="en-US" sz="1200" kern="1200" dirty="0">
                <a:solidFill>
                  <a:schemeClr val="tx1"/>
                </a:solidFill>
                <a:latin typeface="+mn-ea"/>
                <a:ea typeface="+mn-ea"/>
                <a:cs typeface="+mn-cs"/>
              </a:rPr>
              <a:t>：不能有后门开关，关闭时输出结果正确、打开时输出结果错误</a:t>
            </a:r>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32</a:t>
            </a:fld>
            <a:endParaRPr lang="zh-CN" altLang="en-US" dirty="0"/>
          </a:p>
        </p:txBody>
      </p:sp>
    </p:spTree>
    <p:extLst>
      <p:ext uri="{BB962C8B-B14F-4D97-AF65-F5344CB8AC3E}">
        <p14:creationId xmlns:p14="http://schemas.microsoft.com/office/powerpoint/2010/main" val="1063912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密钥存储与敏感信息存储对比：</a:t>
            </a:r>
            <a:endParaRPr lang="en-US" altLang="zh-CN" dirty="0"/>
          </a:p>
          <a:p>
            <a:r>
              <a:rPr lang="zh-CN" altLang="en-US" dirty="0"/>
              <a:t>密钥安全级别更高，</a:t>
            </a:r>
            <a:r>
              <a:rPr lang="zh-CN" altLang="en-US" sz="1200" b="1" dirty="0">
                <a:solidFill>
                  <a:srgbClr val="C00000"/>
                </a:solidFill>
                <a:latin typeface="+mn-ea"/>
                <a:ea typeface="+mn-ea"/>
              </a:rPr>
              <a:t>须存放在可控且专用的存储区域</a:t>
            </a:r>
            <a:r>
              <a:rPr lang="zh-CN" altLang="en-US" sz="1200" b="0" dirty="0">
                <a:solidFill>
                  <a:srgbClr val="C00000"/>
                </a:solidFill>
                <a:latin typeface="+mn-ea"/>
                <a:ea typeface="+mn-ea"/>
              </a:rPr>
              <a:t>，这个是最关键的！</a:t>
            </a:r>
            <a:endParaRPr lang="zh-CN" altLang="en-US" b="0"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40</a:t>
            </a:fld>
            <a:endParaRPr lang="zh-CN" altLang="en-US" dirty="0"/>
          </a:p>
        </p:txBody>
      </p:sp>
    </p:spTree>
    <p:extLst>
      <p:ext uri="{BB962C8B-B14F-4D97-AF65-F5344CB8AC3E}">
        <p14:creationId xmlns:p14="http://schemas.microsoft.com/office/powerpoint/2010/main" val="1044751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62</a:t>
            </a:fld>
            <a:endParaRPr lang="zh-CN" altLang="en-US" dirty="0"/>
          </a:p>
        </p:txBody>
      </p:sp>
    </p:spTree>
    <p:extLst>
      <p:ext uri="{BB962C8B-B14F-4D97-AF65-F5344CB8AC3E}">
        <p14:creationId xmlns:p14="http://schemas.microsoft.com/office/powerpoint/2010/main" val="2188338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63</a:t>
            </a:fld>
            <a:endParaRPr lang="zh-CN" altLang="en-US" dirty="0"/>
          </a:p>
        </p:txBody>
      </p:sp>
    </p:spTree>
    <p:extLst>
      <p:ext uri="{BB962C8B-B14F-4D97-AF65-F5344CB8AC3E}">
        <p14:creationId xmlns:p14="http://schemas.microsoft.com/office/powerpoint/2010/main" val="357884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extLst>
      <p:ext uri="{BB962C8B-B14F-4D97-AF65-F5344CB8AC3E}">
        <p14:creationId xmlns:p14="http://schemas.microsoft.com/office/powerpoint/2010/main" val="2201505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a:t>
            </a:fld>
            <a:endParaRPr lang="zh-CN" altLang="en-US" dirty="0"/>
          </a:p>
        </p:txBody>
      </p:sp>
    </p:spTree>
    <p:extLst>
      <p:ext uri="{BB962C8B-B14F-4D97-AF65-F5344CB8AC3E}">
        <p14:creationId xmlns:p14="http://schemas.microsoft.com/office/powerpoint/2010/main" val="1366415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a:t>
            </a:fld>
            <a:endParaRPr lang="zh-CN" altLang="en-US" dirty="0"/>
          </a:p>
        </p:txBody>
      </p:sp>
    </p:spTree>
    <p:extLst>
      <p:ext uri="{BB962C8B-B14F-4D97-AF65-F5344CB8AC3E}">
        <p14:creationId xmlns:p14="http://schemas.microsoft.com/office/powerpoint/2010/main" val="3438539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7</a:t>
            </a:fld>
            <a:endParaRPr lang="zh-CN" altLang="en-US" dirty="0"/>
          </a:p>
        </p:txBody>
      </p:sp>
    </p:spTree>
    <p:extLst>
      <p:ext uri="{BB962C8B-B14F-4D97-AF65-F5344CB8AC3E}">
        <p14:creationId xmlns:p14="http://schemas.microsoft.com/office/powerpoint/2010/main" val="12800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10</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21</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32202486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205955755"/>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172467948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13.xml"/><Relationship Id="rId4"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 id="2147483697" r:id="rId2"/>
    <p:sldLayoutId id="2147483698" r:id="rId3"/>
    <p:sldLayoutId id="2147483700"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2023/5/15</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3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主讲人：王安</a:t>
            </a:r>
          </a:p>
        </p:txBody>
      </p:sp>
      <p:sp>
        <p:nvSpPr>
          <p:cNvPr id="22" name="文本框 21"/>
          <p:cNvSpPr txBox="1"/>
          <p:nvPr/>
        </p:nvSpPr>
        <p:spPr>
          <a:xfrm>
            <a:off x="1149486" y="5112604"/>
            <a:ext cx="5123851"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单　位：北京理工大学网络空间安全学院</a:t>
            </a:r>
          </a:p>
        </p:txBody>
      </p:sp>
      <p:sp>
        <p:nvSpPr>
          <p:cNvPr id="24" name="文本框 23"/>
          <p:cNvSpPr txBox="1"/>
          <p:nvPr/>
        </p:nvSpPr>
        <p:spPr>
          <a:xfrm>
            <a:off x="660399" y="1767242"/>
            <a:ext cx="11101439" cy="1911292"/>
          </a:xfrm>
          <a:prstGeom prst="rect">
            <a:avLst/>
          </a:prstGeom>
          <a:noFill/>
        </p:spPr>
        <p:txBody>
          <a:bodyPr wrap="square" lIns="0" tIns="0" rIns="0" bIns="0" rtlCol="0">
            <a:spAutoFit/>
          </a:bodyPr>
          <a:lstStyle/>
          <a:p>
            <a:pPr>
              <a:lnSpc>
                <a:spcPct val="110000"/>
              </a:lnSpc>
              <a:spcAft>
                <a:spcPts val="1200"/>
              </a:spcAft>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6000" b="1" spc="300" dirty="0">
                <a:solidFill>
                  <a:schemeClr val="bg1"/>
                </a:solidFill>
                <a:latin typeface="+mn-ea"/>
                <a:ea typeface="+mn-ea"/>
              </a:rPr>
              <a:t>第</a:t>
            </a:r>
            <a:r>
              <a:rPr lang="en-US" altLang="zh-CN" sz="6000" b="1" spc="300" dirty="0">
                <a:solidFill>
                  <a:schemeClr val="bg1"/>
                </a:solidFill>
                <a:latin typeface="+mn-ea"/>
                <a:ea typeface="+mn-ea"/>
              </a:rPr>
              <a:t>13</a:t>
            </a:r>
            <a:r>
              <a:rPr lang="zh-CN" altLang="en-US" sz="6000" b="1" spc="300" dirty="0">
                <a:solidFill>
                  <a:schemeClr val="bg1"/>
                </a:solidFill>
                <a:latin typeface="+mn-ea"/>
                <a:ea typeface="+mn-ea"/>
              </a:rPr>
              <a:t>章 密码芯片设计与测评</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267976" y="1181656"/>
            <a:ext cx="6749218" cy="4955643"/>
            <a:chOff x="5629927" y="1353082"/>
            <a:chExt cx="6749218" cy="4955643"/>
          </a:xfrm>
        </p:grpSpPr>
        <p:sp>
          <p:nvSpPr>
            <p:cNvPr id="48" name="文本占位符 11"/>
            <p:cNvSpPr txBox="1"/>
            <p:nvPr/>
          </p:nvSpPr>
          <p:spPr>
            <a:xfrm>
              <a:off x="6909170" y="4655316"/>
              <a:ext cx="4190733" cy="483594"/>
            </a:xfrm>
            <a:prstGeom prst="rect">
              <a:avLst/>
            </a:prstGeom>
          </p:spPr>
          <p:txBody>
            <a:bodyPr vert="horz"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2</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49" name="文本占位符 12"/>
            <p:cNvSpPr txBox="1"/>
            <p:nvPr/>
          </p:nvSpPr>
          <p:spPr>
            <a:xfrm>
              <a:off x="5629927" y="3047746"/>
              <a:ext cx="6749218" cy="151767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密码芯片</a:t>
              </a:r>
              <a:r>
                <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COS</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设计</a:t>
              </a:r>
              <a:endPar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（智能卡示例）</a:t>
              </a: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7" y="6153823"/>
              <a:ext cx="1001207" cy="154902"/>
              <a:chOff x="7957225" y="6063574"/>
              <a:chExt cx="1508992"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53154-A015-FB20-D1E3-5C3CCE8DD6F9}"/>
              </a:ext>
            </a:extLst>
          </p:cNvPr>
          <p:cNvSpPr>
            <a:spLocks noGrp="1"/>
          </p:cNvSpPr>
          <p:nvPr>
            <p:ph type="title"/>
          </p:nvPr>
        </p:nvSpPr>
        <p:spPr/>
        <p:txBody>
          <a:bodyPr/>
          <a:lstStyle/>
          <a:p>
            <a:r>
              <a:rPr lang="zh-CN" altLang="en-US" dirty="0"/>
              <a:t>示例</a:t>
            </a:r>
            <a:r>
              <a:rPr lang="en-US" altLang="zh-CN" dirty="0"/>
              <a:t>1</a:t>
            </a:r>
            <a:r>
              <a:rPr lang="zh-CN" altLang="en-US" dirty="0"/>
              <a:t>：智能卡</a:t>
            </a:r>
            <a:r>
              <a:rPr lang="en-US" altLang="zh-CN" dirty="0"/>
              <a:t>AES</a:t>
            </a:r>
            <a:r>
              <a:rPr lang="zh-CN" altLang="en-US" dirty="0"/>
              <a:t>软加密</a:t>
            </a:r>
            <a:r>
              <a:rPr lang="en-US" altLang="zh-CN" dirty="0"/>
              <a:t>COS</a:t>
            </a:r>
            <a:r>
              <a:rPr lang="zh-CN" altLang="en-US" dirty="0"/>
              <a:t>程序</a:t>
            </a:r>
          </a:p>
        </p:txBody>
      </p:sp>
      <p:pic>
        <p:nvPicPr>
          <p:cNvPr id="7" name="图片 6">
            <a:extLst>
              <a:ext uri="{FF2B5EF4-FFF2-40B4-BE49-F238E27FC236}">
                <a16:creationId xmlns:a16="http://schemas.microsoft.com/office/drawing/2014/main" id="{7F8A559E-228F-7F27-FC19-D3C3F90571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6083" y="2398969"/>
            <a:ext cx="3253105" cy="1263650"/>
          </a:xfrm>
          <a:prstGeom prst="rect">
            <a:avLst/>
          </a:prstGeom>
          <a:noFill/>
          <a:ln>
            <a:noFill/>
          </a:ln>
        </p:spPr>
      </p:pic>
      <p:sp>
        <p:nvSpPr>
          <p:cNvPr id="8" name="文本框 7">
            <a:extLst>
              <a:ext uri="{FF2B5EF4-FFF2-40B4-BE49-F238E27FC236}">
                <a16:creationId xmlns:a16="http://schemas.microsoft.com/office/drawing/2014/main" id="{FA161424-2704-0163-A08D-B4E45C452EA5}"/>
              </a:ext>
            </a:extLst>
          </p:cNvPr>
          <p:cNvSpPr txBox="1"/>
          <p:nvPr/>
        </p:nvSpPr>
        <p:spPr>
          <a:xfrm>
            <a:off x="677180" y="3906683"/>
            <a:ext cx="3090910" cy="707886"/>
          </a:xfrm>
          <a:prstGeom prst="rect">
            <a:avLst/>
          </a:prstGeom>
          <a:noFill/>
        </p:spPr>
        <p:txBody>
          <a:bodyPr wrap="none">
            <a:spAutoFit/>
          </a:bodyPr>
          <a:lstStyle/>
          <a:p>
            <a:pPr algn="ctr" eaLnBrk="1" hangingPunct="1"/>
            <a:r>
              <a:rPr lang="en-US" altLang="zh-CN" sz="2000" b="1" dirty="0">
                <a:solidFill>
                  <a:schemeClr val="accent1"/>
                </a:solidFill>
                <a:latin typeface="+mn-ea"/>
                <a:ea typeface="+mn-ea"/>
              </a:rPr>
              <a:t>PC</a:t>
            </a:r>
            <a:r>
              <a:rPr lang="zh-CN" altLang="en-US" sz="2000" b="1" dirty="0">
                <a:solidFill>
                  <a:schemeClr val="accent1"/>
                </a:solidFill>
                <a:latin typeface="+mn-ea"/>
                <a:ea typeface="+mn-ea"/>
              </a:rPr>
              <a:t>主动向智能卡发送命令</a:t>
            </a:r>
            <a:endParaRPr lang="en-US" altLang="zh-CN" sz="2000" b="1" dirty="0">
              <a:solidFill>
                <a:schemeClr val="accent1"/>
              </a:solidFill>
              <a:latin typeface="+mn-ea"/>
              <a:ea typeface="+mn-ea"/>
            </a:endParaRPr>
          </a:p>
          <a:p>
            <a:pPr algn="ctr" eaLnBrk="1" hangingPunct="1"/>
            <a:r>
              <a:rPr lang="zh-CN" altLang="en-US" sz="2000" b="1" dirty="0">
                <a:solidFill>
                  <a:schemeClr val="accent1"/>
                </a:solidFill>
                <a:latin typeface="+mn-ea"/>
                <a:ea typeface="+mn-ea"/>
              </a:rPr>
              <a:t>智能卡保持被动响应</a:t>
            </a:r>
          </a:p>
        </p:txBody>
      </p:sp>
      <p:pic>
        <p:nvPicPr>
          <p:cNvPr id="10" name="图片 9">
            <a:extLst>
              <a:ext uri="{FF2B5EF4-FFF2-40B4-BE49-F238E27FC236}">
                <a16:creationId xmlns:a16="http://schemas.microsoft.com/office/drawing/2014/main" id="{0A02F5D9-DC2A-0A04-CB83-888E66716A57}"/>
              </a:ext>
            </a:extLst>
          </p:cNvPr>
          <p:cNvPicPr>
            <a:picLocks noChangeAspect="1"/>
          </p:cNvPicPr>
          <p:nvPr/>
        </p:nvPicPr>
        <p:blipFill>
          <a:blip r:embed="rId3"/>
          <a:stretch>
            <a:fillRect/>
          </a:stretch>
        </p:blipFill>
        <p:spPr>
          <a:xfrm>
            <a:off x="4425143" y="1307119"/>
            <a:ext cx="7144445" cy="4258277"/>
          </a:xfrm>
          <a:prstGeom prst="rect">
            <a:avLst/>
          </a:prstGeom>
          <a:ln>
            <a:solidFill>
              <a:schemeClr val="tx1"/>
            </a:solidFill>
          </a:ln>
        </p:spPr>
      </p:pic>
      <p:sp>
        <p:nvSpPr>
          <p:cNvPr id="11" name="文本框 10">
            <a:extLst>
              <a:ext uri="{FF2B5EF4-FFF2-40B4-BE49-F238E27FC236}">
                <a16:creationId xmlns:a16="http://schemas.microsoft.com/office/drawing/2014/main" id="{3B30F5F6-C59F-7ADF-8020-F87682534245}"/>
              </a:ext>
            </a:extLst>
          </p:cNvPr>
          <p:cNvSpPr txBox="1"/>
          <p:nvPr/>
        </p:nvSpPr>
        <p:spPr>
          <a:xfrm>
            <a:off x="6580951" y="5645225"/>
            <a:ext cx="2832827" cy="400110"/>
          </a:xfrm>
          <a:prstGeom prst="rect">
            <a:avLst/>
          </a:prstGeom>
          <a:noFill/>
        </p:spPr>
        <p:txBody>
          <a:bodyPr wrap="none">
            <a:spAutoFit/>
          </a:bodyPr>
          <a:lstStyle/>
          <a:p>
            <a:pPr algn="ctr" eaLnBrk="1" hangingPunct="1"/>
            <a:r>
              <a:rPr lang="zh-CN" altLang="en-US" sz="2000" b="1" dirty="0">
                <a:solidFill>
                  <a:schemeClr val="accent1"/>
                </a:solidFill>
                <a:latin typeface="+mn-ea"/>
                <a:ea typeface="+mn-ea"/>
              </a:rPr>
              <a:t>项目结构与</a:t>
            </a:r>
            <a:r>
              <a:rPr lang="en-US" altLang="zh-CN" sz="2000" b="1" dirty="0">
                <a:solidFill>
                  <a:schemeClr val="accent1"/>
                </a:solidFill>
                <a:latin typeface="+mn-ea"/>
                <a:ea typeface="+mn-ea"/>
              </a:rPr>
              <a:t>Main()</a:t>
            </a:r>
            <a:r>
              <a:rPr lang="zh-CN" altLang="en-US" sz="2000" b="1" dirty="0">
                <a:solidFill>
                  <a:schemeClr val="accent1"/>
                </a:solidFill>
                <a:latin typeface="+mn-ea"/>
                <a:ea typeface="+mn-ea"/>
              </a:rPr>
              <a:t>函数</a:t>
            </a:r>
          </a:p>
        </p:txBody>
      </p:sp>
    </p:spTree>
    <p:extLst>
      <p:ext uri="{BB962C8B-B14F-4D97-AF65-F5344CB8AC3E}">
        <p14:creationId xmlns:p14="http://schemas.microsoft.com/office/powerpoint/2010/main" val="135441822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03549-6D2F-5F06-A074-61DAB49865CB}"/>
              </a:ext>
            </a:extLst>
          </p:cNvPr>
          <p:cNvSpPr>
            <a:spLocks noGrp="1"/>
          </p:cNvSpPr>
          <p:nvPr>
            <p:ph type="title"/>
          </p:nvPr>
        </p:nvSpPr>
        <p:spPr/>
        <p:txBody>
          <a:bodyPr/>
          <a:lstStyle/>
          <a:p>
            <a:r>
              <a:rPr lang="en-US" altLang="zh-CN" dirty="0"/>
              <a:t>ISO7816Comm()</a:t>
            </a:r>
            <a:r>
              <a:rPr lang="zh-CN" altLang="en-US" dirty="0"/>
              <a:t>函数</a:t>
            </a:r>
          </a:p>
        </p:txBody>
      </p:sp>
      <p:pic>
        <p:nvPicPr>
          <p:cNvPr id="6" name="图片 5">
            <a:extLst>
              <a:ext uri="{FF2B5EF4-FFF2-40B4-BE49-F238E27FC236}">
                <a16:creationId xmlns:a16="http://schemas.microsoft.com/office/drawing/2014/main" id="{60CE62F8-99C5-5169-1CFE-4CE5DCC70812}"/>
              </a:ext>
            </a:extLst>
          </p:cNvPr>
          <p:cNvPicPr>
            <a:picLocks noChangeAspect="1"/>
          </p:cNvPicPr>
          <p:nvPr/>
        </p:nvPicPr>
        <p:blipFill>
          <a:blip r:embed="rId2"/>
          <a:stretch>
            <a:fillRect/>
          </a:stretch>
        </p:blipFill>
        <p:spPr>
          <a:xfrm>
            <a:off x="554182" y="1076341"/>
            <a:ext cx="11083636" cy="4966571"/>
          </a:xfrm>
          <a:prstGeom prst="rect">
            <a:avLst/>
          </a:prstGeom>
          <a:ln>
            <a:solidFill>
              <a:schemeClr val="tx1"/>
            </a:solidFill>
          </a:ln>
        </p:spPr>
      </p:pic>
    </p:spTree>
    <p:extLst>
      <p:ext uri="{BB962C8B-B14F-4D97-AF65-F5344CB8AC3E}">
        <p14:creationId xmlns:p14="http://schemas.microsoft.com/office/powerpoint/2010/main" val="182733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B5273-F7F7-48C2-8AFE-6BDD9BA2ED33}"/>
              </a:ext>
            </a:extLst>
          </p:cNvPr>
          <p:cNvSpPr>
            <a:spLocks noGrp="1"/>
          </p:cNvSpPr>
          <p:nvPr>
            <p:ph type="title"/>
          </p:nvPr>
        </p:nvSpPr>
        <p:spPr/>
        <p:txBody>
          <a:bodyPr/>
          <a:lstStyle/>
          <a:p>
            <a:r>
              <a:rPr lang="en-US" altLang="zh-CN" dirty="0" err="1"/>
              <a:t>DealAPDU</a:t>
            </a:r>
            <a:r>
              <a:rPr lang="en-US" altLang="zh-CN" dirty="0"/>
              <a:t>()</a:t>
            </a:r>
            <a:r>
              <a:rPr lang="zh-CN" altLang="en-US" dirty="0"/>
              <a:t>函数</a:t>
            </a:r>
          </a:p>
        </p:txBody>
      </p:sp>
      <p:pic>
        <p:nvPicPr>
          <p:cNvPr id="8" name="图片 7">
            <a:extLst>
              <a:ext uri="{FF2B5EF4-FFF2-40B4-BE49-F238E27FC236}">
                <a16:creationId xmlns:a16="http://schemas.microsoft.com/office/drawing/2014/main" id="{14E7902C-0CBC-25DD-5DA3-7ADF1601A85B}"/>
              </a:ext>
            </a:extLst>
          </p:cNvPr>
          <p:cNvPicPr>
            <a:picLocks noChangeAspect="1"/>
          </p:cNvPicPr>
          <p:nvPr/>
        </p:nvPicPr>
        <p:blipFill>
          <a:blip r:embed="rId2"/>
          <a:stretch>
            <a:fillRect/>
          </a:stretch>
        </p:blipFill>
        <p:spPr>
          <a:xfrm>
            <a:off x="2147988" y="979744"/>
            <a:ext cx="7896025" cy="5667768"/>
          </a:xfrm>
          <a:prstGeom prst="rect">
            <a:avLst/>
          </a:prstGeom>
          <a:ln>
            <a:solidFill>
              <a:schemeClr val="tx1"/>
            </a:solidFill>
          </a:ln>
        </p:spPr>
      </p:pic>
    </p:spTree>
    <p:extLst>
      <p:ext uri="{BB962C8B-B14F-4D97-AF65-F5344CB8AC3E}">
        <p14:creationId xmlns:p14="http://schemas.microsoft.com/office/powerpoint/2010/main" val="326454811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59302-8141-6A6F-264F-202BA710CA56}"/>
              </a:ext>
            </a:extLst>
          </p:cNvPr>
          <p:cNvSpPr>
            <a:spLocks noGrp="1"/>
          </p:cNvSpPr>
          <p:nvPr>
            <p:ph type="title"/>
          </p:nvPr>
        </p:nvSpPr>
        <p:spPr/>
        <p:txBody>
          <a:bodyPr/>
          <a:lstStyle/>
          <a:p>
            <a:r>
              <a:rPr lang="en-US" altLang="zh-CN" dirty="0" err="1"/>
              <a:t>DealAPDU</a:t>
            </a:r>
            <a:r>
              <a:rPr lang="en-US" altLang="zh-CN" dirty="0"/>
              <a:t>()</a:t>
            </a:r>
            <a:r>
              <a:rPr lang="zh-CN" altLang="en-US" dirty="0"/>
              <a:t>函数</a:t>
            </a:r>
          </a:p>
        </p:txBody>
      </p:sp>
      <p:pic>
        <p:nvPicPr>
          <p:cNvPr id="8" name="图片 7">
            <a:extLst>
              <a:ext uri="{FF2B5EF4-FFF2-40B4-BE49-F238E27FC236}">
                <a16:creationId xmlns:a16="http://schemas.microsoft.com/office/drawing/2014/main" id="{6636255F-E35F-6961-296F-3FE5C26EDC7B}"/>
              </a:ext>
            </a:extLst>
          </p:cNvPr>
          <p:cNvPicPr>
            <a:picLocks noChangeAspect="1"/>
          </p:cNvPicPr>
          <p:nvPr/>
        </p:nvPicPr>
        <p:blipFill>
          <a:blip r:embed="rId2"/>
          <a:stretch>
            <a:fillRect/>
          </a:stretch>
        </p:blipFill>
        <p:spPr>
          <a:xfrm>
            <a:off x="2005400" y="957974"/>
            <a:ext cx="8181200" cy="5667768"/>
          </a:xfrm>
          <a:prstGeom prst="rect">
            <a:avLst/>
          </a:prstGeom>
          <a:ln>
            <a:solidFill>
              <a:schemeClr val="tx1"/>
            </a:solidFill>
          </a:ln>
        </p:spPr>
      </p:pic>
    </p:spTree>
    <p:extLst>
      <p:ext uri="{BB962C8B-B14F-4D97-AF65-F5344CB8AC3E}">
        <p14:creationId xmlns:p14="http://schemas.microsoft.com/office/powerpoint/2010/main" val="408068685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8EE53-F73B-199B-EDD6-ECD3F5B26E16}"/>
              </a:ext>
            </a:extLst>
          </p:cNvPr>
          <p:cNvSpPr>
            <a:spLocks noGrp="1"/>
          </p:cNvSpPr>
          <p:nvPr>
            <p:ph type="title"/>
          </p:nvPr>
        </p:nvSpPr>
        <p:spPr/>
        <p:txBody>
          <a:bodyPr/>
          <a:lstStyle/>
          <a:p>
            <a:r>
              <a:rPr lang="en-US" altLang="zh-CN" dirty="0" err="1"/>
              <a:t>DealAPDU</a:t>
            </a:r>
            <a:r>
              <a:rPr lang="en-US" altLang="zh-CN" dirty="0"/>
              <a:t>()</a:t>
            </a:r>
            <a:r>
              <a:rPr lang="zh-CN" altLang="en-US" dirty="0"/>
              <a:t>函数</a:t>
            </a:r>
          </a:p>
        </p:txBody>
      </p:sp>
      <p:pic>
        <p:nvPicPr>
          <p:cNvPr id="6" name="图片 5">
            <a:extLst>
              <a:ext uri="{FF2B5EF4-FFF2-40B4-BE49-F238E27FC236}">
                <a16:creationId xmlns:a16="http://schemas.microsoft.com/office/drawing/2014/main" id="{033E0C80-E144-3250-AC34-B371CBC45546}"/>
              </a:ext>
            </a:extLst>
          </p:cNvPr>
          <p:cNvPicPr>
            <a:picLocks noChangeAspect="1"/>
          </p:cNvPicPr>
          <p:nvPr/>
        </p:nvPicPr>
        <p:blipFill>
          <a:blip r:embed="rId2"/>
          <a:stretch>
            <a:fillRect/>
          </a:stretch>
        </p:blipFill>
        <p:spPr>
          <a:xfrm>
            <a:off x="1619313" y="1016029"/>
            <a:ext cx="8953375" cy="5667768"/>
          </a:xfrm>
          <a:prstGeom prst="rect">
            <a:avLst/>
          </a:prstGeom>
          <a:ln>
            <a:solidFill>
              <a:schemeClr val="tx1"/>
            </a:solidFill>
          </a:ln>
        </p:spPr>
      </p:pic>
    </p:spTree>
    <p:extLst>
      <p:ext uri="{BB962C8B-B14F-4D97-AF65-F5344CB8AC3E}">
        <p14:creationId xmlns:p14="http://schemas.microsoft.com/office/powerpoint/2010/main" val="399142711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D5D80-AC0E-CE76-F464-6138145AC414}"/>
              </a:ext>
            </a:extLst>
          </p:cNvPr>
          <p:cNvSpPr>
            <a:spLocks noGrp="1"/>
          </p:cNvSpPr>
          <p:nvPr>
            <p:ph type="title"/>
          </p:nvPr>
        </p:nvSpPr>
        <p:spPr/>
        <p:txBody>
          <a:bodyPr/>
          <a:lstStyle/>
          <a:p>
            <a:r>
              <a:rPr lang="en-US" altLang="zh-CN" dirty="0" err="1"/>
              <a:t>DealAPDU</a:t>
            </a:r>
            <a:r>
              <a:rPr lang="en-US" altLang="zh-CN" dirty="0"/>
              <a:t>()</a:t>
            </a:r>
            <a:r>
              <a:rPr lang="zh-CN" altLang="en-US" dirty="0"/>
              <a:t>函数</a:t>
            </a:r>
          </a:p>
        </p:txBody>
      </p:sp>
      <p:pic>
        <p:nvPicPr>
          <p:cNvPr id="8" name="图片 7">
            <a:extLst>
              <a:ext uri="{FF2B5EF4-FFF2-40B4-BE49-F238E27FC236}">
                <a16:creationId xmlns:a16="http://schemas.microsoft.com/office/drawing/2014/main" id="{A399FED4-ADAB-0F4C-7E6A-B10DACB885AE}"/>
              </a:ext>
            </a:extLst>
          </p:cNvPr>
          <p:cNvPicPr>
            <a:picLocks noChangeAspect="1"/>
          </p:cNvPicPr>
          <p:nvPr/>
        </p:nvPicPr>
        <p:blipFill>
          <a:blip r:embed="rId2"/>
          <a:stretch>
            <a:fillRect/>
          </a:stretch>
        </p:blipFill>
        <p:spPr>
          <a:xfrm>
            <a:off x="2242844" y="1037803"/>
            <a:ext cx="7706313" cy="5667768"/>
          </a:xfrm>
          <a:prstGeom prst="rect">
            <a:avLst/>
          </a:prstGeom>
          <a:ln>
            <a:solidFill>
              <a:schemeClr val="tx1"/>
            </a:solidFill>
          </a:ln>
        </p:spPr>
      </p:pic>
    </p:spTree>
    <p:extLst>
      <p:ext uri="{BB962C8B-B14F-4D97-AF65-F5344CB8AC3E}">
        <p14:creationId xmlns:p14="http://schemas.microsoft.com/office/powerpoint/2010/main" val="206566034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37EEB-3358-7926-D1E6-83F1AE1A075C}"/>
              </a:ext>
            </a:extLst>
          </p:cNvPr>
          <p:cNvSpPr>
            <a:spLocks noGrp="1"/>
          </p:cNvSpPr>
          <p:nvPr>
            <p:ph type="title"/>
          </p:nvPr>
        </p:nvSpPr>
        <p:spPr/>
        <p:txBody>
          <a:bodyPr/>
          <a:lstStyle/>
          <a:p>
            <a:r>
              <a:rPr lang="en-US" altLang="zh-CN" dirty="0"/>
              <a:t>AES</a:t>
            </a:r>
            <a:r>
              <a:rPr lang="zh-CN" altLang="en-US" dirty="0"/>
              <a:t>加解密函数</a:t>
            </a:r>
          </a:p>
        </p:txBody>
      </p:sp>
      <p:pic>
        <p:nvPicPr>
          <p:cNvPr id="4" name="图片 3">
            <a:extLst>
              <a:ext uri="{FF2B5EF4-FFF2-40B4-BE49-F238E27FC236}">
                <a16:creationId xmlns:a16="http://schemas.microsoft.com/office/drawing/2014/main" id="{C481DF5F-17DB-1981-400D-E8EE03253BE2}"/>
              </a:ext>
            </a:extLst>
          </p:cNvPr>
          <p:cNvPicPr>
            <a:picLocks noChangeAspect="1"/>
          </p:cNvPicPr>
          <p:nvPr/>
        </p:nvPicPr>
        <p:blipFill>
          <a:blip r:embed="rId2"/>
          <a:stretch>
            <a:fillRect/>
          </a:stretch>
        </p:blipFill>
        <p:spPr>
          <a:xfrm>
            <a:off x="1057984" y="1039353"/>
            <a:ext cx="10076033" cy="5634700"/>
          </a:xfrm>
          <a:prstGeom prst="rect">
            <a:avLst/>
          </a:prstGeom>
          <a:ln>
            <a:solidFill>
              <a:schemeClr val="tx1"/>
            </a:solidFill>
          </a:ln>
        </p:spPr>
      </p:pic>
    </p:spTree>
    <p:extLst>
      <p:ext uri="{BB962C8B-B14F-4D97-AF65-F5344CB8AC3E}">
        <p14:creationId xmlns:p14="http://schemas.microsoft.com/office/powerpoint/2010/main" val="205025500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106F2-CE24-A858-1AC7-9E9CCEF84AB0}"/>
              </a:ext>
            </a:extLst>
          </p:cNvPr>
          <p:cNvSpPr>
            <a:spLocks noGrp="1"/>
          </p:cNvSpPr>
          <p:nvPr>
            <p:ph type="title"/>
          </p:nvPr>
        </p:nvSpPr>
        <p:spPr/>
        <p:txBody>
          <a:bodyPr/>
          <a:lstStyle/>
          <a:p>
            <a:r>
              <a:rPr lang="en-US" altLang="zh-CN" dirty="0"/>
              <a:t>AES</a:t>
            </a:r>
            <a:r>
              <a:rPr lang="zh-CN" altLang="en-US" dirty="0"/>
              <a:t>加解密函数</a:t>
            </a:r>
          </a:p>
        </p:txBody>
      </p:sp>
      <p:pic>
        <p:nvPicPr>
          <p:cNvPr id="4" name="图片 3">
            <a:extLst>
              <a:ext uri="{FF2B5EF4-FFF2-40B4-BE49-F238E27FC236}">
                <a16:creationId xmlns:a16="http://schemas.microsoft.com/office/drawing/2014/main" id="{6285EC24-7539-CF2B-71B7-32508A7794EA}"/>
              </a:ext>
            </a:extLst>
          </p:cNvPr>
          <p:cNvPicPr>
            <a:picLocks noChangeAspect="1"/>
          </p:cNvPicPr>
          <p:nvPr/>
        </p:nvPicPr>
        <p:blipFill>
          <a:blip r:embed="rId2"/>
          <a:stretch>
            <a:fillRect/>
          </a:stretch>
        </p:blipFill>
        <p:spPr>
          <a:xfrm>
            <a:off x="1302501" y="891076"/>
            <a:ext cx="9586999" cy="5288469"/>
          </a:xfrm>
          <a:prstGeom prst="rect">
            <a:avLst/>
          </a:prstGeom>
          <a:ln>
            <a:solidFill>
              <a:schemeClr val="tx1"/>
            </a:solidFill>
          </a:ln>
        </p:spPr>
      </p:pic>
      <p:sp>
        <p:nvSpPr>
          <p:cNvPr id="3" name="文本框 2">
            <a:extLst>
              <a:ext uri="{FF2B5EF4-FFF2-40B4-BE49-F238E27FC236}">
                <a16:creationId xmlns:a16="http://schemas.microsoft.com/office/drawing/2014/main" id="{9B6803BC-1B12-9B78-2B8D-1C94ACF2E86B}"/>
              </a:ext>
            </a:extLst>
          </p:cNvPr>
          <p:cNvSpPr txBox="1"/>
          <p:nvPr/>
        </p:nvSpPr>
        <p:spPr>
          <a:xfrm>
            <a:off x="4763041" y="6337834"/>
            <a:ext cx="5057796" cy="400110"/>
          </a:xfrm>
          <a:prstGeom prst="rect">
            <a:avLst/>
          </a:prstGeom>
          <a:noFill/>
        </p:spPr>
        <p:txBody>
          <a:bodyPr wrap="none">
            <a:spAutoFit/>
          </a:bodyPr>
          <a:lstStyle/>
          <a:p>
            <a:pPr algn="ctr" eaLnBrk="1" hangingPunct="1"/>
            <a:r>
              <a:rPr lang="zh-CN" altLang="en-US" sz="2000" b="1" dirty="0">
                <a:solidFill>
                  <a:schemeClr val="accent1"/>
                </a:solidFill>
                <a:latin typeface="+mn-ea"/>
                <a:ea typeface="+mn-ea"/>
              </a:rPr>
              <a:t>函数套函数，主要是为了提升程序的灵活性</a:t>
            </a:r>
          </a:p>
        </p:txBody>
      </p:sp>
    </p:spTree>
    <p:extLst>
      <p:ext uri="{BB962C8B-B14F-4D97-AF65-F5344CB8AC3E}">
        <p14:creationId xmlns:p14="http://schemas.microsoft.com/office/powerpoint/2010/main" val="32723053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F57A6-9817-E033-3FCF-F812D384B1CB}"/>
              </a:ext>
            </a:extLst>
          </p:cNvPr>
          <p:cNvSpPr>
            <a:spLocks noGrp="1"/>
          </p:cNvSpPr>
          <p:nvPr>
            <p:ph type="title"/>
          </p:nvPr>
        </p:nvSpPr>
        <p:spPr/>
        <p:txBody>
          <a:bodyPr/>
          <a:lstStyle/>
          <a:p>
            <a:r>
              <a:rPr lang="zh-CN" altLang="en-US" dirty="0"/>
              <a:t>示例</a:t>
            </a:r>
            <a:r>
              <a:rPr lang="en-US" altLang="zh-CN" dirty="0"/>
              <a:t>2</a:t>
            </a:r>
            <a:r>
              <a:rPr lang="zh-CN" altLang="en-US" dirty="0"/>
              <a:t>：</a:t>
            </a:r>
            <a:r>
              <a:rPr lang="en-US" altLang="zh-CN" dirty="0"/>
              <a:t>FPGA</a:t>
            </a:r>
            <a:r>
              <a:rPr lang="zh-CN" altLang="en-US" dirty="0"/>
              <a:t>芯片</a:t>
            </a:r>
            <a:r>
              <a:rPr lang="en-US" altLang="zh-CN" dirty="0"/>
              <a:t>RSA</a:t>
            </a:r>
            <a:r>
              <a:rPr lang="zh-CN" altLang="en-US" dirty="0"/>
              <a:t>算法硬件调用</a:t>
            </a:r>
            <a:r>
              <a:rPr lang="en-US" altLang="zh-CN" dirty="0"/>
              <a:t>COS</a:t>
            </a:r>
            <a:endParaRPr lang="zh-CN" altLang="en-US" dirty="0"/>
          </a:p>
        </p:txBody>
      </p:sp>
      <p:pic>
        <p:nvPicPr>
          <p:cNvPr id="4" name="图片 3">
            <a:extLst>
              <a:ext uri="{FF2B5EF4-FFF2-40B4-BE49-F238E27FC236}">
                <a16:creationId xmlns:a16="http://schemas.microsoft.com/office/drawing/2014/main" id="{4842656E-B1BB-0588-2B28-176807C3CECB}"/>
              </a:ext>
            </a:extLst>
          </p:cNvPr>
          <p:cNvPicPr>
            <a:picLocks noChangeAspect="1"/>
          </p:cNvPicPr>
          <p:nvPr/>
        </p:nvPicPr>
        <p:blipFill>
          <a:blip r:embed="rId2"/>
          <a:stretch>
            <a:fillRect/>
          </a:stretch>
        </p:blipFill>
        <p:spPr>
          <a:xfrm>
            <a:off x="303996" y="939826"/>
            <a:ext cx="6025060" cy="5152516"/>
          </a:xfrm>
          <a:prstGeom prst="rect">
            <a:avLst/>
          </a:prstGeom>
          <a:ln>
            <a:solidFill>
              <a:schemeClr val="tx1"/>
            </a:solidFill>
          </a:ln>
        </p:spPr>
      </p:pic>
      <p:pic>
        <p:nvPicPr>
          <p:cNvPr id="6" name="图片 5">
            <a:extLst>
              <a:ext uri="{FF2B5EF4-FFF2-40B4-BE49-F238E27FC236}">
                <a16:creationId xmlns:a16="http://schemas.microsoft.com/office/drawing/2014/main" id="{7013D41C-F89D-585F-80F5-7F017971494C}"/>
              </a:ext>
            </a:extLst>
          </p:cNvPr>
          <p:cNvPicPr>
            <a:picLocks noChangeAspect="1"/>
          </p:cNvPicPr>
          <p:nvPr/>
        </p:nvPicPr>
        <p:blipFill>
          <a:blip r:embed="rId3"/>
          <a:stretch>
            <a:fillRect/>
          </a:stretch>
        </p:blipFill>
        <p:spPr>
          <a:xfrm>
            <a:off x="6402826" y="932569"/>
            <a:ext cx="5656485" cy="5152516"/>
          </a:xfrm>
          <a:prstGeom prst="rect">
            <a:avLst/>
          </a:prstGeom>
          <a:ln>
            <a:solidFill>
              <a:schemeClr val="tx1"/>
            </a:solidFill>
          </a:ln>
        </p:spPr>
      </p:pic>
    </p:spTree>
    <p:extLst>
      <p:ext uri="{BB962C8B-B14F-4D97-AF65-F5344CB8AC3E}">
        <p14:creationId xmlns:p14="http://schemas.microsoft.com/office/powerpoint/2010/main" val="166718469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096000" y="994374"/>
            <a:ext cx="4301070" cy="1098506"/>
            <a:chOff x="5337036" y="1031947"/>
            <a:chExt cx="4301070"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3254096" cy="798646"/>
              <a:chOff x="6384011" y="1247332"/>
              <a:chExt cx="3254096" cy="791687"/>
            </a:xfrm>
          </p:grpSpPr>
          <p:sp>
            <p:nvSpPr>
              <p:cNvPr id="48" name="文本框 47"/>
              <p:cNvSpPr txBox="1"/>
              <p:nvPr/>
            </p:nvSpPr>
            <p:spPr>
              <a:xfrm>
                <a:off x="6384011" y="1247332"/>
                <a:ext cx="3254096"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密码</a:t>
                </a:r>
                <a:r>
                  <a:rPr lang="en-US" altLang="zh-CN" sz="3200" b="1" dirty="0">
                    <a:latin typeface="微软雅黑" panose="020B0503020204020204" pitchFamily="34" charset="-122"/>
                    <a:cs typeface="+mn-ea"/>
                    <a:sym typeface="+mn-lt"/>
                  </a:rPr>
                  <a:t>SoC</a:t>
                </a:r>
                <a:r>
                  <a:rPr lang="zh-CN" altLang="en-US" sz="3200" b="1" dirty="0">
                    <a:latin typeface="微软雅黑" panose="020B0503020204020204" pitchFamily="34" charset="-122"/>
                    <a:cs typeface="+mn-ea"/>
                    <a:sym typeface="+mn-lt"/>
                  </a:rPr>
                  <a:t>架构设计</a:t>
                </a:r>
              </a:p>
            </p:txBody>
          </p:sp>
          <p:sp>
            <p:nvSpPr>
              <p:cNvPr id="49" name="文本框 4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6096000" y="2342427"/>
            <a:ext cx="4363010" cy="1098506"/>
            <a:chOff x="5337036" y="1031947"/>
            <a:chExt cx="4363010"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3316036" cy="798646"/>
              <a:chOff x="6384011" y="1247332"/>
              <a:chExt cx="3316036" cy="791687"/>
            </a:xfrm>
          </p:grpSpPr>
          <p:sp>
            <p:nvSpPr>
              <p:cNvPr id="58" name="文本框 57"/>
              <p:cNvSpPr txBox="1"/>
              <p:nvPr/>
            </p:nvSpPr>
            <p:spPr>
              <a:xfrm>
                <a:off x="6384011" y="1247332"/>
                <a:ext cx="3316036"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密码芯片</a:t>
                </a:r>
                <a:r>
                  <a:rPr lang="en-US" altLang="zh-CN" sz="3200" b="1" dirty="0">
                    <a:latin typeface="微软雅黑" panose="020B0503020204020204" pitchFamily="34" charset="-122"/>
                    <a:cs typeface="+mn-ea"/>
                    <a:sym typeface="+mn-lt"/>
                  </a:rPr>
                  <a:t>COS</a:t>
                </a:r>
                <a:r>
                  <a:rPr lang="zh-CN" altLang="en-US" sz="3200" b="1" dirty="0">
                    <a:latin typeface="微软雅黑" panose="020B0503020204020204" pitchFamily="34" charset="-122"/>
                    <a:cs typeface="+mn-ea"/>
                    <a:sym typeface="+mn-lt"/>
                  </a:rPr>
                  <a:t>设计</a:t>
                </a:r>
              </a:p>
            </p:txBody>
          </p:sp>
          <p:sp>
            <p:nvSpPr>
              <p:cNvPr id="59" name="文本框 5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6096000" y="3690480"/>
            <a:ext cx="5150662" cy="1098506"/>
            <a:chOff x="5337036" y="1031947"/>
            <a:chExt cx="5150662"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4103688" cy="798646"/>
              <a:chOff x="6384011" y="1247332"/>
              <a:chExt cx="4103688" cy="791687"/>
            </a:xfrm>
          </p:grpSpPr>
          <p:sp>
            <p:nvSpPr>
              <p:cNvPr id="63" name="文本框 62"/>
              <p:cNvSpPr txBox="1"/>
              <p:nvPr/>
            </p:nvSpPr>
            <p:spPr>
              <a:xfrm>
                <a:off x="6384011" y="1247332"/>
                <a:ext cx="4103688"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安全芯片密码检测准则</a:t>
                </a:r>
              </a:p>
            </p:txBody>
          </p:sp>
          <p:sp>
            <p:nvSpPr>
              <p:cNvPr id="64" name="文本框 6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57E19-FE29-6AA0-95DD-93D018CB8BD8}"/>
              </a:ext>
            </a:extLst>
          </p:cNvPr>
          <p:cNvSpPr>
            <a:spLocks noGrp="1"/>
          </p:cNvSpPr>
          <p:nvPr>
            <p:ph type="title"/>
          </p:nvPr>
        </p:nvSpPr>
        <p:spPr/>
        <p:txBody>
          <a:bodyPr/>
          <a:lstStyle/>
          <a:p>
            <a:r>
              <a:rPr lang="zh-CN" altLang="en-US" dirty="0"/>
              <a:t>示例</a:t>
            </a:r>
            <a:r>
              <a:rPr lang="en-US" altLang="zh-CN" dirty="0"/>
              <a:t>2</a:t>
            </a:r>
            <a:r>
              <a:rPr lang="zh-CN" altLang="en-US" dirty="0"/>
              <a:t>：</a:t>
            </a:r>
            <a:r>
              <a:rPr lang="en-US" altLang="zh-CN" dirty="0"/>
              <a:t>FPGA</a:t>
            </a:r>
            <a:r>
              <a:rPr lang="zh-CN" altLang="en-US" dirty="0"/>
              <a:t>芯片</a:t>
            </a:r>
            <a:r>
              <a:rPr lang="en-US" altLang="zh-CN" dirty="0"/>
              <a:t>RSA</a:t>
            </a:r>
            <a:r>
              <a:rPr lang="zh-CN" altLang="en-US" dirty="0"/>
              <a:t>算法硬件调用</a:t>
            </a:r>
            <a:r>
              <a:rPr lang="en-US" altLang="zh-CN" dirty="0"/>
              <a:t>COS</a:t>
            </a:r>
            <a:endParaRPr lang="zh-CN" altLang="en-US" dirty="0"/>
          </a:p>
        </p:txBody>
      </p:sp>
      <p:pic>
        <p:nvPicPr>
          <p:cNvPr id="4" name="图片 3">
            <a:extLst>
              <a:ext uri="{FF2B5EF4-FFF2-40B4-BE49-F238E27FC236}">
                <a16:creationId xmlns:a16="http://schemas.microsoft.com/office/drawing/2014/main" id="{FF95BBE2-B83E-D106-E23D-E9DF227EB0D3}"/>
              </a:ext>
            </a:extLst>
          </p:cNvPr>
          <p:cNvPicPr>
            <a:picLocks noChangeAspect="1"/>
          </p:cNvPicPr>
          <p:nvPr/>
        </p:nvPicPr>
        <p:blipFill>
          <a:blip r:embed="rId2"/>
          <a:stretch>
            <a:fillRect/>
          </a:stretch>
        </p:blipFill>
        <p:spPr>
          <a:xfrm>
            <a:off x="577850" y="997883"/>
            <a:ext cx="7010432" cy="5152516"/>
          </a:xfrm>
          <a:prstGeom prst="rect">
            <a:avLst/>
          </a:prstGeom>
          <a:ln>
            <a:solidFill>
              <a:schemeClr val="tx1"/>
            </a:solidFill>
          </a:ln>
        </p:spPr>
      </p:pic>
      <p:pic>
        <p:nvPicPr>
          <p:cNvPr id="8" name="图片 7">
            <a:extLst>
              <a:ext uri="{FF2B5EF4-FFF2-40B4-BE49-F238E27FC236}">
                <a16:creationId xmlns:a16="http://schemas.microsoft.com/office/drawing/2014/main" id="{78792E55-7131-DFDB-F02B-D0DED7BF0B7D}"/>
              </a:ext>
            </a:extLst>
          </p:cNvPr>
          <p:cNvPicPr>
            <a:picLocks noChangeAspect="1"/>
          </p:cNvPicPr>
          <p:nvPr/>
        </p:nvPicPr>
        <p:blipFill>
          <a:blip r:embed="rId3"/>
          <a:stretch>
            <a:fillRect/>
          </a:stretch>
        </p:blipFill>
        <p:spPr>
          <a:xfrm>
            <a:off x="8166560" y="1493420"/>
            <a:ext cx="3246652" cy="3871161"/>
          </a:xfrm>
          <a:prstGeom prst="rect">
            <a:avLst/>
          </a:prstGeom>
          <a:ln>
            <a:solidFill>
              <a:schemeClr val="tx1"/>
            </a:solidFill>
          </a:ln>
        </p:spPr>
      </p:pic>
    </p:spTree>
    <p:extLst>
      <p:ext uri="{BB962C8B-B14F-4D97-AF65-F5344CB8AC3E}">
        <p14:creationId xmlns:p14="http://schemas.microsoft.com/office/powerpoint/2010/main" val="353133547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853652" y="1183043"/>
            <a:ext cx="5577866" cy="4954232"/>
            <a:chOff x="6215603" y="1354493"/>
            <a:chExt cx="5577866" cy="4954232"/>
          </a:xfrm>
        </p:grpSpPr>
        <p:grpSp>
          <p:nvGrpSpPr>
            <p:cNvPr id="26" name="组合 25"/>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909170" y="4034115"/>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3</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8" name="文本占位符 12"/>
            <p:cNvSpPr txBox="1"/>
            <p:nvPr/>
          </p:nvSpPr>
          <p:spPr>
            <a:xfrm>
              <a:off x="6215603" y="3031304"/>
              <a:ext cx="5577866"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安全芯片密码检测准则</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402394" y="2523956"/>
            <a:ext cx="7005104" cy="321505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p:txBody>
          <a:bodyPr/>
          <a:lstStyle/>
          <a:p>
            <a:r>
              <a:rPr lang="en-US" altLang="zh-CN" dirty="0"/>
              <a:t>GM/T 0008-2012《</a:t>
            </a:r>
            <a:r>
              <a:rPr lang="zh-CN" altLang="en-US" dirty="0"/>
              <a:t>安全芯片密码检测准则</a:t>
            </a:r>
            <a:r>
              <a:rPr lang="en-US" altLang="zh-CN" dirty="0"/>
              <a:t>》</a:t>
            </a:r>
            <a:endParaRPr lang="zh-CN" altLang="en-US" dirty="0"/>
          </a:p>
        </p:txBody>
      </p:sp>
      <p:sp>
        <p:nvSpPr>
          <p:cNvPr id="21" name="直角三角形 20"/>
          <p:cNvSpPr/>
          <p:nvPr/>
        </p:nvSpPr>
        <p:spPr>
          <a:xfrm flipV="1">
            <a:off x="4402394" y="2523953"/>
            <a:ext cx="1190868" cy="1190868"/>
          </a:xfrm>
          <a:prstGeom prst="rtTriangl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402394" y="1254680"/>
            <a:ext cx="7005104" cy="761234"/>
          </a:xfrm>
          <a:prstGeom prst="rect">
            <a:avLst/>
          </a:prstGeom>
          <a:noFill/>
        </p:spPr>
        <p:txBody>
          <a:bodyPr wrap="square" lIns="0" tIns="0" rIns="0" bIns="0" rtlCol="0">
            <a:spAutoFit/>
          </a:bodyPr>
          <a:lstStyle/>
          <a:p>
            <a:pPr algn="just">
              <a:lnSpc>
                <a:spcPct val="130000"/>
              </a:lnSpc>
            </a:pPr>
            <a:r>
              <a:rPr lang="zh-CN" altLang="en-US" sz="2000" b="1" spc="300" dirty="0">
                <a:solidFill>
                  <a:srgbClr val="C00000"/>
                </a:solidFill>
                <a:latin typeface="+mj-ea"/>
                <a:ea typeface="+mj-ea"/>
              </a:rPr>
              <a:t>引言：</a:t>
            </a:r>
            <a:r>
              <a:rPr lang="zh-CN" altLang="en-US" sz="2000" spc="300" dirty="0">
                <a:latin typeface="+mj-ea"/>
                <a:ea typeface="+mj-ea"/>
              </a:rPr>
              <a:t>使用安全芯片所具有的密码功能时，安全芯片的安全能力对于保障整个系统的安全性</a:t>
            </a:r>
            <a:r>
              <a:rPr lang="zh-CN" altLang="en-US" sz="2000" b="1" spc="300" dirty="0">
                <a:solidFill>
                  <a:srgbClr val="C00000"/>
                </a:solidFill>
                <a:latin typeface="+mj-ea"/>
                <a:ea typeface="+mj-ea"/>
              </a:rPr>
              <a:t>举足轻重</a:t>
            </a:r>
            <a:r>
              <a:rPr lang="zh-CN" altLang="en-US" sz="2000" spc="300" dirty="0">
                <a:latin typeface="+mj-ea"/>
                <a:ea typeface="+mj-ea"/>
              </a:rPr>
              <a:t>。</a:t>
            </a:r>
          </a:p>
        </p:txBody>
      </p:sp>
      <p:sp>
        <p:nvSpPr>
          <p:cNvPr id="28" name="文本框 27"/>
          <p:cNvSpPr txBox="1"/>
          <p:nvPr/>
        </p:nvSpPr>
        <p:spPr>
          <a:xfrm>
            <a:off x="5009504" y="2886824"/>
            <a:ext cx="5277496" cy="597921"/>
          </a:xfrm>
          <a:prstGeom prst="rect">
            <a:avLst/>
          </a:prstGeom>
          <a:noFill/>
        </p:spPr>
        <p:txBody>
          <a:bodyPr wrap="square" rtlCol="0">
            <a:spAutoFit/>
          </a:bodyPr>
          <a:lstStyle/>
          <a:p>
            <a:pPr algn="ctr">
              <a:lnSpc>
                <a:spcPct val="130000"/>
              </a:lnSpc>
            </a:pPr>
            <a:r>
              <a:rPr lang="zh-CN" altLang="en-US" sz="2800" b="1" spc="300" dirty="0">
                <a:solidFill>
                  <a:schemeClr val="accent4"/>
                </a:solidFill>
                <a:latin typeface="+mj-ea"/>
                <a:ea typeface="+mj-ea"/>
              </a:rPr>
              <a:t>芯片安全与系统安全的关系</a:t>
            </a:r>
            <a:endParaRPr lang="en-US" altLang="zh-CN" sz="2800" b="1" spc="300" dirty="0">
              <a:solidFill>
                <a:schemeClr val="accent4"/>
              </a:solidFill>
              <a:latin typeface="+mj-ea"/>
              <a:ea typeface="+mj-ea"/>
            </a:endParaRPr>
          </a:p>
        </p:txBody>
      </p:sp>
      <p:sp>
        <p:nvSpPr>
          <p:cNvPr id="29" name="文本框 28"/>
          <p:cNvSpPr txBox="1"/>
          <p:nvPr/>
        </p:nvSpPr>
        <p:spPr>
          <a:xfrm>
            <a:off x="4712407" y="3852448"/>
            <a:ext cx="6312011" cy="1404615"/>
          </a:xfrm>
          <a:prstGeom prst="rect">
            <a:avLst/>
          </a:prstGeom>
          <a:noFill/>
        </p:spPr>
        <p:txBody>
          <a:bodyPr wrap="square" lIns="0" tIns="0" rIns="0" bIns="0" rtlCol="0">
            <a:spAutoFit/>
          </a:bodyPr>
          <a:lstStyle/>
          <a:p>
            <a:pPr algn="just" eaLnBrk="1">
              <a:lnSpc>
                <a:spcPct val="130000"/>
              </a:lnSpc>
            </a:pPr>
            <a:r>
              <a:rPr lang="zh-CN" altLang="en-US" spc="300" dirty="0"/>
              <a:t>为提供预期的安全服务，以及满足应用与环境的安全要求，应选择</a:t>
            </a:r>
            <a:r>
              <a:rPr lang="zh-CN" altLang="en-US" b="1" spc="300" dirty="0">
                <a:solidFill>
                  <a:srgbClr val="C00000"/>
                </a:solidFill>
              </a:rPr>
              <a:t>恰当安全等级的安全芯片</a:t>
            </a:r>
            <a:r>
              <a:rPr lang="zh-CN" altLang="en-US" spc="300" dirty="0"/>
              <a:t>，以确保使用安全芯片的</a:t>
            </a:r>
            <a:r>
              <a:rPr lang="zh-CN" altLang="en-US" b="1" spc="300" dirty="0">
                <a:solidFill>
                  <a:srgbClr val="C00000"/>
                </a:solidFill>
              </a:rPr>
              <a:t>计算机、信息与通信系统</a:t>
            </a:r>
            <a:r>
              <a:rPr lang="zh-CN" altLang="en-US" spc="300" dirty="0"/>
              <a:t>能够为特定应用提供一种</a:t>
            </a:r>
            <a:r>
              <a:rPr lang="zh-CN" altLang="en-US" b="1" spc="300" dirty="0">
                <a:solidFill>
                  <a:srgbClr val="C00000"/>
                </a:solidFill>
              </a:rPr>
              <a:t>可接受的安全等级</a:t>
            </a:r>
            <a:r>
              <a:rPr lang="zh-CN" altLang="en-US" spc="300" dirty="0"/>
              <a:t>。</a:t>
            </a:r>
          </a:p>
        </p:txBody>
      </p:sp>
      <p:grpSp>
        <p:nvGrpSpPr>
          <p:cNvPr id="30" name="组合 29"/>
          <p:cNvGrpSpPr/>
          <p:nvPr/>
        </p:nvGrpSpPr>
        <p:grpSpPr>
          <a:xfrm>
            <a:off x="4571117" y="2690945"/>
            <a:ext cx="360000" cy="360000"/>
            <a:chOff x="7296152" y="2228854"/>
            <a:chExt cx="479426" cy="481013"/>
          </a:xfrm>
          <a:solidFill>
            <a:schemeClr val="bg1"/>
          </a:solidFill>
        </p:grpSpPr>
        <p:sp>
          <p:nvSpPr>
            <p:cNvPr id="31" name="Freeform 109"/>
            <p:cNvSpPr/>
            <p:nvPr/>
          </p:nvSpPr>
          <p:spPr bwMode="auto">
            <a:xfrm>
              <a:off x="7607303" y="2228854"/>
              <a:ext cx="168275" cy="168275"/>
            </a:xfrm>
            <a:custGeom>
              <a:avLst/>
              <a:gdLst>
                <a:gd name="T0" fmla="*/ 2 w 45"/>
                <a:gd name="T1" fmla="*/ 45 h 45"/>
                <a:gd name="T2" fmla="*/ 32 w 45"/>
                <a:gd name="T3" fmla="*/ 45 h 45"/>
                <a:gd name="T4" fmla="*/ 34 w 45"/>
                <a:gd name="T5" fmla="*/ 43 h 45"/>
                <a:gd name="T6" fmla="*/ 32 w 45"/>
                <a:gd name="T7" fmla="*/ 41 h 45"/>
                <a:gd name="T8" fmla="*/ 8 w 45"/>
                <a:gd name="T9" fmla="*/ 41 h 45"/>
                <a:gd name="T10" fmla="*/ 44 w 45"/>
                <a:gd name="T11" fmla="*/ 4 h 45"/>
                <a:gd name="T12" fmla="*/ 44 w 45"/>
                <a:gd name="T13" fmla="*/ 1 h 45"/>
                <a:gd name="T14" fmla="*/ 41 w 45"/>
                <a:gd name="T15" fmla="*/ 1 h 45"/>
                <a:gd name="T16" fmla="*/ 4 w 45"/>
                <a:gd name="T17" fmla="*/ 38 h 45"/>
                <a:gd name="T18" fmla="*/ 4 w 45"/>
                <a:gd name="T19" fmla="*/ 13 h 45"/>
                <a:gd name="T20" fmla="*/ 2 w 45"/>
                <a:gd name="T21" fmla="*/ 11 h 45"/>
                <a:gd name="T22" fmla="*/ 0 w 45"/>
                <a:gd name="T23" fmla="*/ 13 h 45"/>
                <a:gd name="T24" fmla="*/ 0 w 45"/>
                <a:gd name="T25" fmla="*/ 43 h 45"/>
                <a:gd name="T26" fmla="*/ 2 w 45"/>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5" name="Freeform 110"/>
            <p:cNvSpPr/>
            <p:nvPr/>
          </p:nvSpPr>
          <p:spPr bwMode="auto">
            <a:xfrm>
              <a:off x="7296152"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6" name="Freeform 111"/>
            <p:cNvSpPr/>
            <p:nvPr/>
          </p:nvSpPr>
          <p:spPr bwMode="auto">
            <a:xfrm>
              <a:off x="7607303" y="2540004"/>
              <a:ext cx="168275" cy="169863"/>
            </a:xfrm>
            <a:custGeom>
              <a:avLst/>
              <a:gdLst>
                <a:gd name="T0" fmla="*/ 8 w 45"/>
                <a:gd name="T1" fmla="*/ 5 h 45"/>
                <a:gd name="T2" fmla="*/ 32 w 45"/>
                <a:gd name="T3" fmla="*/ 5 h 45"/>
                <a:gd name="T4" fmla="*/ 34 w 45"/>
                <a:gd name="T5" fmla="*/ 2 h 45"/>
                <a:gd name="T6" fmla="*/ 32 w 45"/>
                <a:gd name="T7" fmla="*/ 0 h 45"/>
                <a:gd name="T8" fmla="*/ 2 w 45"/>
                <a:gd name="T9" fmla="*/ 0 h 45"/>
                <a:gd name="T10" fmla="*/ 0 w 45"/>
                <a:gd name="T11" fmla="*/ 2 h 45"/>
                <a:gd name="T12" fmla="*/ 0 w 45"/>
                <a:gd name="T13" fmla="*/ 32 h 45"/>
                <a:gd name="T14" fmla="*/ 2 w 45"/>
                <a:gd name="T15" fmla="*/ 34 h 45"/>
                <a:gd name="T16" fmla="*/ 4 w 45"/>
                <a:gd name="T17" fmla="*/ 32 h 45"/>
                <a:gd name="T18" fmla="*/ 4 w 45"/>
                <a:gd name="T19" fmla="*/ 8 h 45"/>
                <a:gd name="T20" fmla="*/ 41 w 45"/>
                <a:gd name="T21" fmla="*/ 45 h 45"/>
                <a:gd name="T22" fmla="*/ 43 w 45"/>
                <a:gd name="T23" fmla="*/ 45 h 45"/>
                <a:gd name="T24" fmla="*/ 44 w 45"/>
                <a:gd name="T25" fmla="*/ 45 h 45"/>
                <a:gd name="T26" fmla="*/ 44 w 45"/>
                <a:gd name="T27" fmla="*/ 41 h 45"/>
                <a:gd name="T28" fmla="*/ 8 w 45"/>
                <a:gd name="T2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7" name="Freeform 112"/>
            <p:cNvSpPr/>
            <p:nvPr/>
          </p:nvSpPr>
          <p:spPr bwMode="auto">
            <a:xfrm>
              <a:off x="7296152" y="2228854"/>
              <a:ext cx="168275" cy="168275"/>
            </a:xfrm>
            <a:custGeom>
              <a:avLst/>
              <a:gdLst>
                <a:gd name="T0" fmla="*/ 43 w 45"/>
                <a:gd name="T1" fmla="*/ 11 h 45"/>
                <a:gd name="T2" fmla="*/ 41 w 45"/>
                <a:gd name="T3" fmla="*/ 13 h 45"/>
                <a:gd name="T4" fmla="*/ 41 w 45"/>
                <a:gd name="T5" fmla="*/ 38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2 w 45"/>
                <a:gd name="T19" fmla="*/ 41 h 45"/>
                <a:gd name="T20" fmla="*/ 11 w 45"/>
                <a:gd name="T21" fmla="*/ 43 h 45"/>
                <a:gd name="T22" fmla="*/ 13 w 45"/>
                <a:gd name="T23" fmla="*/ 45 h 45"/>
                <a:gd name="T24" fmla="*/ 43 w 45"/>
                <a:gd name="T25" fmla="*/ 45 h 45"/>
                <a:gd name="T26" fmla="*/ 45 w 45"/>
                <a:gd name="T27" fmla="*/ 43 h 45"/>
                <a:gd name="T28" fmla="*/ 45 w 45"/>
                <a:gd name="T29" fmla="*/ 13 h 45"/>
                <a:gd name="T30" fmla="*/ 43 w 45"/>
                <a:gd name="T31"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a:extLst>
              <a:ext uri="{FF2B5EF4-FFF2-40B4-BE49-F238E27FC236}">
                <a16:creationId xmlns:a16="http://schemas.microsoft.com/office/drawing/2014/main" id="{7DB4C55D-2F53-6625-0A3B-196ED950DBAF}"/>
              </a:ext>
            </a:extLst>
          </p:cNvPr>
          <p:cNvPicPr>
            <a:picLocks noChangeAspect="1"/>
          </p:cNvPicPr>
          <p:nvPr/>
        </p:nvPicPr>
        <p:blipFill>
          <a:blip r:embed="rId3"/>
          <a:stretch>
            <a:fillRect/>
          </a:stretch>
        </p:blipFill>
        <p:spPr>
          <a:xfrm>
            <a:off x="673100" y="1297973"/>
            <a:ext cx="3133275" cy="4454013"/>
          </a:xfrm>
          <a:prstGeom prst="rect">
            <a:avLst/>
          </a:prstGeom>
          <a:ln>
            <a:solidFill>
              <a:schemeClr val="tx1"/>
            </a:solidFill>
          </a:ln>
        </p:spPr>
      </p:pic>
    </p:spTree>
    <p:extLst>
      <p:ext uri="{BB962C8B-B14F-4D97-AF65-F5344CB8AC3E}">
        <p14:creationId xmlns:p14="http://schemas.microsoft.com/office/powerpoint/2010/main" val="353643084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术语、定义和缩略语</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51100"/>
            <a:ext cx="11029131" cy="393954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敏感信息：安全芯片中除了密钥外需要保护的数据</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例如：口令、指纹信息、需要保护的随机数等</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安全能力：安全芯片对密钥和敏感信息能够提供的直接或间接的保障和防护措施</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物理随机源：基于物理噪声所具有的不确定性而产生随机序列的源部件</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固件：固化在安全芯片内的程序代码，负责控制和协调安全芯片的密码和安全功能</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生命周期：安全芯片从研制到交付用户使用的全过程</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标识：安全芯片内部所固化的一组数据，用以识别不同的安全芯片</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密钥管理：根据安全策略，对密钥的产生、登记、认证、注销、分发、安装、存储、归档、撤销、衍生和销毁等操作制定并实施一组确定的规则</a:t>
            </a:r>
            <a:endParaRPr lang="en-US" altLang="zh-CN" sz="2000" dirty="0">
              <a:latin typeface="+mn-ea"/>
              <a:ea typeface="+mn-ea"/>
            </a:endParaRPr>
          </a:p>
        </p:txBody>
      </p:sp>
    </p:spTree>
    <p:extLst>
      <p:ext uri="{BB962C8B-B14F-4D97-AF65-F5344CB8AC3E}">
        <p14:creationId xmlns:p14="http://schemas.microsoft.com/office/powerpoint/2010/main" val="222371696"/>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术语、定义和缩略语</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51100"/>
            <a:ext cx="11029131" cy="486287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隐式通道</a:t>
            </a:r>
            <a:r>
              <a:rPr lang="zh-CN" altLang="en-US" sz="2000" dirty="0">
                <a:latin typeface="+mn-ea"/>
                <a:ea typeface="+mn-ea"/>
              </a:rPr>
              <a:t>：可用来以违反安全要求的方式传送密钥和敏感信息的传输通道</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小说明：可以将其理解为“后门”</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接口：安全芯片的输入或输出点，该点为信息流提供了输入或输出芯片的入口或出口，包括物理接口和逻辑接口</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物理接口</a:t>
            </a:r>
            <a:r>
              <a:rPr lang="zh-CN" altLang="en-US" sz="2000" dirty="0">
                <a:latin typeface="+mn-ea"/>
                <a:ea typeface="+mn-ea"/>
              </a:rPr>
              <a:t>：涉及各种传输介质或传输设备的接口</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逻辑接口</a:t>
            </a:r>
            <a:r>
              <a:rPr lang="zh-CN" altLang="en-US" sz="2000" dirty="0">
                <a:latin typeface="+mn-ea"/>
                <a:ea typeface="+mn-ea"/>
              </a:rPr>
              <a:t>：相对物理接口而言，能够实现数据交换功能但在物理上不存在，需要通过配置来建立的接口</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例如：小朋友总是听不到奶奶说话，如果是因为耳屎多了，那是物理接口不通；如果是因为精力不集中（或者不想听），那是逻辑接口不通</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例如：网线是物理接口，</a:t>
            </a:r>
            <a:r>
              <a:rPr lang="en-US" altLang="zh-CN" sz="2000" dirty="0" err="1">
                <a:latin typeface="+mn-ea"/>
                <a:ea typeface="+mn-ea"/>
              </a:rPr>
              <a:t>PPPoE</a:t>
            </a:r>
            <a:r>
              <a:rPr lang="zh-CN" altLang="en-US" sz="2000" dirty="0">
                <a:latin typeface="+mn-ea"/>
                <a:ea typeface="+mn-ea"/>
              </a:rPr>
              <a:t>拨号上网是逻辑接口；串口是物理接口，通过串口给芯片发个命令，让芯片把密钥输出出来，这是逻辑接口</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源文件：安全芯片研制过程中涉及的软件源代码、版图、</a:t>
            </a:r>
            <a:r>
              <a:rPr lang="en-US" altLang="zh-CN" sz="2000" dirty="0">
                <a:latin typeface="+mn-ea"/>
                <a:ea typeface="+mn-ea"/>
              </a:rPr>
              <a:t>HDL</a:t>
            </a:r>
            <a:r>
              <a:rPr lang="zh-CN" altLang="en-US" sz="2000" dirty="0">
                <a:latin typeface="+mn-ea"/>
                <a:ea typeface="+mn-ea"/>
              </a:rPr>
              <a:t>源代码等文件</a:t>
            </a:r>
            <a:endParaRPr lang="en-US" altLang="zh-CN" sz="2000" dirty="0">
              <a:latin typeface="+mn-ea"/>
              <a:ea typeface="+mn-ea"/>
            </a:endParaRPr>
          </a:p>
        </p:txBody>
      </p:sp>
    </p:spTree>
    <p:extLst>
      <p:ext uri="{BB962C8B-B14F-4D97-AF65-F5344CB8AC3E}">
        <p14:creationId xmlns:p14="http://schemas.microsoft.com/office/powerpoint/2010/main" val="153504803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安全等级的划分</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5170646"/>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：规定了安全芯片的安全能力须满足的最低安全要求</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要求安全芯片对密钥和敏感信息提供基本的保护措施</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达到安全等级</a:t>
            </a:r>
            <a:r>
              <a:rPr lang="en-US" altLang="zh-CN" sz="2000" dirty="0">
                <a:latin typeface="+mn-ea"/>
                <a:ea typeface="+mn-ea"/>
              </a:rPr>
              <a:t>1</a:t>
            </a:r>
            <a:r>
              <a:rPr lang="zh-CN" altLang="en-US" sz="2000" dirty="0">
                <a:latin typeface="+mn-ea"/>
                <a:ea typeface="+mn-ea"/>
              </a:rPr>
              <a:t>的安全芯片可应用于安全芯片所部署的</a:t>
            </a:r>
            <a:r>
              <a:rPr lang="zh-CN" altLang="en-US" sz="2000" b="1" dirty="0">
                <a:solidFill>
                  <a:srgbClr val="C00000"/>
                </a:solidFill>
                <a:latin typeface="+mn-ea"/>
                <a:ea typeface="+mn-ea"/>
              </a:rPr>
              <a:t>外部运行环境能够保障安全芯片自身物理安全和输入输出信息安全</a:t>
            </a:r>
            <a:r>
              <a:rPr lang="zh-CN" altLang="en-US" sz="2000" dirty="0">
                <a:latin typeface="+mn-ea"/>
                <a:ea typeface="+mn-ea"/>
              </a:rPr>
              <a:t>的应用场合</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例如：某重要信息系统的服务器放在内蒙古的一个专用机房里，一般黑客够不着</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：规定了安全芯片的安全能力所能达到的中等安全等级要求</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a:t>
            </a:r>
            <a:r>
              <a:rPr lang="zh-CN" altLang="en-US" sz="2000" b="1" dirty="0">
                <a:solidFill>
                  <a:srgbClr val="C00000"/>
                </a:solidFill>
                <a:latin typeface="+mn-ea"/>
                <a:ea typeface="+mn-ea"/>
              </a:rPr>
              <a:t>基础上</a:t>
            </a: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规定了安全芯片须具有的逻辑和／或物理保护措施</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要求安全芯片能够对密钥和敏感信息</a:t>
            </a:r>
            <a:r>
              <a:rPr lang="zh-CN" altLang="en-US" sz="2000" b="1" dirty="0">
                <a:solidFill>
                  <a:srgbClr val="0070C0"/>
                </a:solidFill>
                <a:latin typeface="+mn-ea"/>
                <a:ea typeface="+mn-ea"/>
              </a:rPr>
              <a:t>进行保护</a:t>
            </a:r>
            <a:r>
              <a:rPr lang="zh-CN" altLang="en-US" sz="2000" dirty="0">
                <a:latin typeface="+mn-ea"/>
                <a:ea typeface="+mn-ea"/>
              </a:rPr>
              <a:t>，具有对抗攻击的</a:t>
            </a:r>
            <a:r>
              <a:rPr lang="zh-CN" altLang="en-US" sz="2000" b="1" dirty="0">
                <a:solidFill>
                  <a:srgbClr val="C00000"/>
                </a:solidFill>
                <a:latin typeface="+mn-ea"/>
                <a:ea typeface="+mn-ea"/>
              </a:rPr>
              <a:t>逻辑</a:t>
            </a:r>
            <a:r>
              <a:rPr lang="zh-CN" altLang="en-US" sz="2000" dirty="0">
                <a:latin typeface="+mn-ea"/>
                <a:ea typeface="+mn-ea"/>
              </a:rPr>
              <a:t>和／或</a:t>
            </a:r>
            <a:r>
              <a:rPr lang="zh-CN" altLang="en-US" sz="2000" b="1" dirty="0">
                <a:solidFill>
                  <a:srgbClr val="C00000"/>
                </a:solidFill>
                <a:latin typeface="+mn-ea"/>
                <a:ea typeface="+mn-ea"/>
              </a:rPr>
              <a:t>物理</a:t>
            </a:r>
            <a:r>
              <a:rPr lang="zh-CN" altLang="en-US" sz="2000" dirty="0">
                <a:latin typeface="+mn-ea"/>
                <a:ea typeface="+mn-ea"/>
              </a:rPr>
              <a:t>的防御措施，并要求送检单位能够对相应防御措施的</a:t>
            </a:r>
            <a:r>
              <a:rPr lang="zh-CN" altLang="en-US" sz="2000" b="1" dirty="0">
                <a:solidFill>
                  <a:srgbClr val="C00000"/>
                </a:solidFill>
                <a:latin typeface="+mn-ea"/>
                <a:ea typeface="+mn-ea"/>
              </a:rPr>
              <a:t>有效性</a:t>
            </a:r>
            <a:r>
              <a:rPr lang="zh-CN" altLang="en-US" sz="2000" dirty="0">
                <a:latin typeface="+mn-ea"/>
                <a:ea typeface="+mn-ea"/>
              </a:rPr>
              <a:t>进行</a:t>
            </a:r>
            <a:r>
              <a:rPr lang="zh-CN" altLang="en-US" sz="2000" b="1" dirty="0">
                <a:solidFill>
                  <a:srgbClr val="0070C0"/>
                </a:solidFill>
                <a:latin typeface="+mn-ea"/>
                <a:ea typeface="+mn-ea"/>
              </a:rPr>
              <a:t>说明</a:t>
            </a:r>
            <a:r>
              <a:rPr lang="zh-CN" altLang="en-US" sz="2000" dirty="0">
                <a:latin typeface="+mn-ea"/>
                <a:ea typeface="+mn-ea"/>
              </a:rPr>
              <a:t>，安全芯片应具有</a:t>
            </a:r>
            <a:r>
              <a:rPr lang="zh-CN" altLang="en-US" sz="2000" b="1" dirty="0">
                <a:solidFill>
                  <a:srgbClr val="0070C0"/>
                </a:solidFill>
                <a:latin typeface="+mn-ea"/>
                <a:ea typeface="+mn-ea"/>
              </a:rPr>
              <a:t>较全面</a:t>
            </a:r>
            <a:r>
              <a:rPr lang="zh-CN" altLang="en-US" sz="2000" dirty="0">
                <a:latin typeface="+mn-ea"/>
                <a:ea typeface="+mn-ea"/>
              </a:rPr>
              <a:t>的生命周期保障</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达到安全等级</a:t>
            </a:r>
            <a:r>
              <a:rPr lang="en-US" altLang="zh-CN" sz="2000" dirty="0">
                <a:latin typeface="+mn-ea"/>
                <a:ea typeface="+mn-ea"/>
              </a:rPr>
              <a:t>2</a:t>
            </a:r>
            <a:r>
              <a:rPr lang="zh-CN" altLang="en-US" sz="2000" dirty="0">
                <a:latin typeface="+mn-ea"/>
                <a:ea typeface="+mn-ea"/>
              </a:rPr>
              <a:t>的安全芯片可应用于安全芯片所部署的</a:t>
            </a:r>
            <a:r>
              <a:rPr lang="zh-CN" altLang="en-US" sz="2000" b="1" dirty="0">
                <a:solidFill>
                  <a:srgbClr val="C00000"/>
                </a:solidFill>
                <a:latin typeface="+mn-ea"/>
                <a:ea typeface="+mn-ea"/>
              </a:rPr>
              <a:t>外部运行环境不能保障安全芯片自身物理安全和输入输出信息安全</a:t>
            </a:r>
            <a:r>
              <a:rPr lang="zh-CN" altLang="en-US" sz="2000" dirty="0">
                <a:latin typeface="+mn-ea"/>
                <a:ea typeface="+mn-ea"/>
              </a:rPr>
              <a:t>的应用场合，在该环境下安全芯片对各种安全风险具有</a:t>
            </a:r>
            <a:r>
              <a:rPr lang="zh-CN" altLang="en-US" sz="2000" b="1" dirty="0">
                <a:solidFill>
                  <a:srgbClr val="0070C0"/>
                </a:solidFill>
                <a:latin typeface="+mn-ea"/>
                <a:ea typeface="+mn-ea"/>
              </a:rPr>
              <a:t>基本的</a:t>
            </a:r>
            <a:r>
              <a:rPr lang="zh-CN" altLang="en-US" sz="2000" dirty="0">
                <a:latin typeface="+mn-ea"/>
                <a:ea typeface="+mn-ea"/>
              </a:rPr>
              <a:t>防护能力</a:t>
            </a:r>
            <a:endParaRPr lang="en-US" altLang="zh-CN" sz="2000" dirty="0">
              <a:latin typeface="+mn-ea"/>
              <a:ea typeface="+mn-ea"/>
            </a:endParaRPr>
          </a:p>
        </p:txBody>
      </p:sp>
    </p:spTree>
    <p:extLst>
      <p:ext uri="{BB962C8B-B14F-4D97-AF65-F5344CB8AC3E}">
        <p14:creationId xmlns:p14="http://schemas.microsoft.com/office/powerpoint/2010/main" val="70614619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安全等级的划分</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47787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：规定了安全芯片的安全能力所能达到的高安全等级要求</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的基础上，安全等级</a:t>
            </a:r>
            <a:r>
              <a:rPr lang="en-US" altLang="zh-CN" sz="2000" dirty="0">
                <a:latin typeface="+mn-ea"/>
                <a:ea typeface="+mn-ea"/>
              </a:rPr>
              <a:t>3</a:t>
            </a:r>
            <a:r>
              <a:rPr lang="zh-CN" altLang="en-US" sz="2000" dirty="0">
                <a:latin typeface="+mn-ea"/>
                <a:ea typeface="+mn-ea"/>
              </a:rPr>
              <a:t>规定了安全芯片须具有的逻辑和／或物理保护措施</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要求安全芯片能够对密钥和敏感信息提供</a:t>
            </a:r>
            <a:r>
              <a:rPr lang="zh-CN" altLang="en-US" sz="2000" b="1" dirty="0">
                <a:solidFill>
                  <a:srgbClr val="C00000"/>
                </a:solidFill>
                <a:latin typeface="+mn-ea"/>
                <a:ea typeface="+mn-ea"/>
              </a:rPr>
              <a:t>高级保护</a:t>
            </a:r>
            <a:r>
              <a:rPr lang="zh-CN" altLang="en-US" sz="2000" dirty="0">
                <a:latin typeface="+mn-ea"/>
                <a:ea typeface="+mn-ea"/>
              </a:rPr>
              <a:t>，要求安全芯片具有的逻辑和／或物理安全机制能够对密钥和敏感信息提供</a:t>
            </a:r>
            <a:r>
              <a:rPr lang="zh-CN" altLang="en-US" sz="2000" b="1" dirty="0">
                <a:solidFill>
                  <a:srgbClr val="C00000"/>
                </a:solidFill>
                <a:latin typeface="+mn-ea"/>
                <a:ea typeface="+mn-ea"/>
              </a:rPr>
              <a:t>完整的保护</a:t>
            </a:r>
            <a:endParaRPr lang="en-US" altLang="zh-CN" sz="2000" b="1" dirty="0">
              <a:solidFill>
                <a:srgbClr val="C0000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要求安全芯片</a:t>
            </a:r>
            <a:r>
              <a:rPr lang="zh-CN" altLang="en-US" sz="2000" b="1" dirty="0">
                <a:solidFill>
                  <a:srgbClr val="C00000"/>
                </a:solidFill>
                <a:latin typeface="+mn-ea"/>
                <a:ea typeface="+mn-ea"/>
              </a:rPr>
              <a:t>能够防御本标准指定的各种攻击</a:t>
            </a:r>
            <a:r>
              <a:rPr lang="zh-CN" altLang="en-US" sz="2000" dirty="0">
                <a:latin typeface="+mn-ea"/>
                <a:ea typeface="+mn-ea"/>
              </a:rPr>
              <a:t>，要求送检单位能够</a:t>
            </a:r>
            <a:r>
              <a:rPr lang="zh-CN" altLang="en-US" sz="2000" b="1" dirty="0">
                <a:solidFill>
                  <a:srgbClr val="C00000"/>
                </a:solidFill>
                <a:latin typeface="+mn-ea"/>
                <a:ea typeface="+mn-ea"/>
              </a:rPr>
              <a:t>证明</a:t>
            </a:r>
            <a:r>
              <a:rPr lang="zh-CN" altLang="en-US" sz="2000" dirty="0">
                <a:latin typeface="+mn-ea"/>
                <a:ea typeface="+mn-ea"/>
              </a:rPr>
              <a:t>相关防御措施的</a:t>
            </a:r>
            <a:r>
              <a:rPr lang="zh-CN" altLang="en-US" sz="2000" b="1" dirty="0">
                <a:solidFill>
                  <a:srgbClr val="C00000"/>
                </a:solidFill>
                <a:latin typeface="+mn-ea"/>
                <a:ea typeface="+mn-ea"/>
              </a:rPr>
              <a:t>有效性</a:t>
            </a:r>
            <a:r>
              <a:rPr lang="zh-CN" altLang="en-US" sz="2000" dirty="0">
                <a:latin typeface="+mn-ea"/>
                <a:ea typeface="+mn-ea"/>
              </a:rPr>
              <a:t>，并要求安全芯片应具有</a:t>
            </a:r>
            <a:r>
              <a:rPr lang="zh-CN" altLang="en-US" sz="2000" b="1" dirty="0">
                <a:solidFill>
                  <a:srgbClr val="C00000"/>
                </a:solidFill>
                <a:latin typeface="+mn-ea"/>
                <a:ea typeface="+mn-ea"/>
              </a:rPr>
              <a:t>完整的</a:t>
            </a:r>
            <a:r>
              <a:rPr lang="zh-CN" altLang="en-US" sz="2000" dirty="0">
                <a:latin typeface="+mn-ea"/>
                <a:ea typeface="+mn-ea"/>
              </a:rPr>
              <a:t>生命周期保障</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达到安全等级</a:t>
            </a:r>
            <a:r>
              <a:rPr lang="en-US" altLang="zh-CN" sz="2000" dirty="0">
                <a:latin typeface="+mn-ea"/>
                <a:ea typeface="+mn-ea"/>
              </a:rPr>
              <a:t>3</a:t>
            </a:r>
            <a:r>
              <a:rPr lang="zh-CN" altLang="en-US" sz="2000" dirty="0">
                <a:latin typeface="+mn-ea"/>
                <a:ea typeface="+mn-ea"/>
              </a:rPr>
              <a:t>的安全芯片可应用于安全芯片所部署的外部运行环境不能保障安全芯片自身物理安全和输入输出信息安全的应用场合，在该环境下安全芯片对各种安全风险具有</a:t>
            </a:r>
            <a:r>
              <a:rPr lang="zh-CN" altLang="en-US" sz="2000" b="1" dirty="0">
                <a:solidFill>
                  <a:srgbClr val="C00000"/>
                </a:solidFill>
                <a:latin typeface="+mn-ea"/>
                <a:ea typeface="+mn-ea"/>
              </a:rPr>
              <a:t>全面的</a:t>
            </a:r>
            <a:r>
              <a:rPr lang="zh-CN" altLang="en-US" sz="2000" dirty="0">
                <a:latin typeface="+mn-ea"/>
                <a:ea typeface="+mn-ea"/>
              </a:rPr>
              <a:t>防护能力</a:t>
            </a:r>
            <a:endParaRPr lang="en-US" altLang="zh-CN" sz="2000" dirty="0">
              <a:latin typeface="+mn-ea"/>
              <a:ea typeface="+mn-ea"/>
            </a:endParaRPr>
          </a:p>
        </p:txBody>
      </p:sp>
    </p:spTree>
    <p:extLst>
      <p:ext uri="{BB962C8B-B14F-4D97-AF65-F5344CB8AC3E}">
        <p14:creationId xmlns:p14="http://schemas.microsoft.com/office/powerpoint/2010/main" val="383740340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密码算法：随机数生成（要求）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5170646"/>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：安全芯片内必须有至少</a:t>
            </a:r>
            <a:r>
              <a:rPr lang="en-US" altLang="zh-CN" sz="2000" b="1" dirty="0">
                <a:solidFill>
                  <a:srgbClr val="C00000"/>
                </a:solidFill>
                <a:latin typeface="+mn-ea"/>
                <a:ea typeface="+mn-ea"/>
              </a:rPr>
              <a:t>2</a:t>
            </a:r>
            <a:r>
              <a:rPr lang="zh-CN" altLang="en-US" sz="2000" b="1" dirty="0">
                <a:solidFill>
                  <a:srgbClr val="C00000"/>
                </a:solidFill>
                <a:latin typeface="+mn-ea"/>
                <a:ea typeface="+mn-ea"/>
              </a:rPr>
              <a:t>个相互独立的物理随机源</a:t>
            </a:r>
            <a:r>
              <a:rPr lang="zh-CN" altLang="en-US" sz="2000" dirty="0">
                <a:latin typeface="+mn-ea"/>
                <a:ea typeface="+mn-ea"/>
              </a:rPr>
              <a:t>直接生成随机数或生成随机数扩展算法的初始输入。由物理随机源直接生成的随机数或生成的随机数扩展算法的初始输入必须由全部物理随机源的输出</a:t>
            </a:r>
            <a:r>
              <a:rPr lang="zh-CN" altLang="en-US" sz="2000" b="1" dirty="0">
                <a:solidFill>
                  <a:srgbClr val="C00000"/>
                </a:solidFill>
                <a:latin typeface="+mn-ea"/>
                <a:ea typeface="+mn-ea"/>
              </a:rPr>
              <a:t>经异或运算产生</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在安全芯片支持的温度工作条件范围内，设定</a:t>
            </a:r>
            <a:r>
              <a:rPr lang="zh-CN" altLang="en-US" sz="2000" b="1" dirty="0">
                <a:solidFill>
                  <a:srgbClr val="C00000"/>
                </a:solidFill>
                <a:latin typeface="+mn-ea"/>
                <a:ea typeface="+mn-ea"/>
              </a:rPr>
              <a:t>温度上限、温度下限和室温</a:t>
            </a:r>
            <a:r>
              <a:rPr lang="en-US" altLang="zh-CN" sz="2000" dirty="0">
                <a:latin typeface="+mn-ea"/>
                <a:ea typeface="+mn-ea"/>
              </a:rPr>
              <a:t>3</a:t>
            </a:r>
            <a:r>
              <a:rPr lang="zh-CN" altLang="en-US" sz="2000" dirty="0">
                <a:latin typeface="+mn-ea"/>
                <a:ea typeface="+mn-ea"/>
              </a:rPr>
              <a:t>种工作条件，安全芯片生成的随机数应能满足</a:t>
            </a:r>
            <a:r>
              <a:rPr lang="en-US" altLang="zh-CN" sz="2000" dirty="0">
                <a:latin typeface="+mn-ea"/>
                <a:ea typeface="+mn-ea"/>
              </a:rPr>
              <a:t>GM/T 0005</a:t>
            </a:r>
            <a:r>
              <a:rPr lang="zh-CN" altLang="en-US" sz="2000" dirty="0">
                <a:latin typeface="+mn-ea"/>
                <a:ea typeface="+mn-ea"/>
              </a:rPr>
              <a:t>规定的随机性检测要求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：安全芯片内必须有至少</a:t>
            </a:r>
            <a:r>
              <a:rPr lang="en-US" altLang="zh-CN" sz="2000" b="1" dirty="0">
                <a:solidFill>
                  <a:srgbClr val="C00000"/>
                </a:solidFill>
                <a:latin typeface="+mn-ea"/>
                <a:ea typeface="+mn-ea"/>
              </a:rPr>
              <a:t>4</a:t>
            </a:r>
            <a:r>
              <a:rPr lang="zh-CN" altLang="en-US" sz="2000" b="1" dirty="0">
                <a:solidFill>
                  <a:srgbClr val="C00000"/>
                </a:solidFill>
                <a:latin typeface="+mn-ea"/>
                <a:ea typeface="+mn-ea"/>
              </a:rPr>
              <a:t>个</a:t>
            </a:r>
            <a:r>
              <a:rPr lang="zh-CN" altLang="en-US" sz="2000" dirty="0">
                <a:latin typeface="+mn-ea"/>
                <a:ea typeface="+mn-ea"/>
              </a:rPr>
              <a:t>相互独立的物理随机源直接生成随机数或生成随机数扩展算法的初始输入。由物理随机源直接生成的随机数或生成的随机数扩展算法的初始输入必须由全部物理随机源的输出经异或运算产生</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在安全芯片支持的频率和温度工作条件范围内，设定</a:t>
            </a:r>
            <a:r>
              <a:rPr lang="zh-CN" altLang="en-US" sz="2000" b="1" dirty="0">
                <a:solidFill>
                  <a:srgbClr val="C00000"/>
                </a:solidFill>
                <a:latin typeface="+mn-ea"/>
                <a:ea typeface="+mn-ea"/>
              </a:rPr>
              <a:t>温度上限、温度下限、室温及频率上限、频率下限、正常频率</a:t>
            </a:r>
            <a:r>
              <a:rPr lang="zh-CN" altLang="en-US" sz="2000" dirty="0">
                <a:latin typeface="+mn-ea"/>
                <a:ea typeface="+mn-ea"/>
              </a:rPr>
              <a:t>共</a:t>
            </a:r>
            <a:r>
              <a:rPr lang="en-US" altLang="zh-CN" sz="2000" dirty="0">
                <a:latin typeface="+mn-ea"/>
                <a:ea typeface="+mn-ea"/>
              </a:rPr>
              <a:t>9</a:t>
            </a:r>
            <a:r>
              <a:rPr lang="zh-CN" altLang="en-US" sz="2000" dirty="0">
                <a:latin typeface="+mn-ea"/>
                <a:ea typeface="+mn-ea"/>
              </a:rPr>
              <a:t>种频率和温度的组合，安全芯片生成的随机数应能满足</a:t>
            </a:r>
            <a:r>
              <a:rPr lang="en-US" altLang="zh-CN" sz="2000" dirty="0">
                <a:latin typeface="+mn-ea"/>
                <a:ea typeface="+mn-ea"/>
              </a:rPr>
              <a:t>GM/T 0005</a:t>
            </a:r>
            <a:r>
              <a:rPr lang="zh-CN" altLang="en-US" sz="2000" dirty="0">
                <a:latin typeface="+mn-ea"/>
                <a:ea typeface="+mn-ea"/>
              </a:rPr>
              <a:t>规定的随机性检测要求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：安全芯片内必须有至少</a:t>
            </a:r>
            <a:r>
              <a:rPr lang="en-US" altLang="zh-CN" sz="2000" b="1" dirty="0">
                <a:solidFill>
                  <a:srgbClr val="C00000"/>
                </a:solidFill>
                <a:latin typeface="+mn-ea"/>
                <a:ea typeface="+mn-ea"/>
              </a:rPr>
              <a:t>8</a:t>
            </a:r>
            <a:r>
              <a:rPr lang="zh-CN" altLang="en-US" sz="2000" b="1" dirty="0">
                <a:solidFill>
                  <a:srgbClr val="C00000"/>
                </a:solidFill>
                <a:latin typeface="+mn-ea"/>
                <a:ea typeface="+mn-ea"/>
              </a:rPr>
              <a:t>个</a:t>
            </a:r>
            <a:r>
              <a:rPr lang="zh-CN" altLang="en-US" sz="2000" dirty="0">
                <a:latin typeface="+mn-ea"/>
                <a:ea typeface="+mn-ea"/>
              </a:rPr>
              <a:t>相互独立且分散布局的物理随机源直接生成随机数或生成随机数扩展算法的初始输入。物理随机源应基于至少采用</a:t>
            </a:r>
            <a:r>
              <a:rPr lang="zh-CN" altLang="en-US" sz="2000" b="1" dirty="0">
                <a:solidFill>
                  <a:srgbClr val="C00000"/>
                </a:solidFill>
                <a:latin typeface="+mn-ea"/>
                <a:ea typeface="+mn-ea"/>
              </a:rPr>
              <a:t>两种以上的设计原理</a:t>
            </a:r>
            <a:r>
              <a:rPr lang="zh-CN" altLang="en-US" sz="2000" dirty="0">
                <a:latin typeface="+mn-ea"/>
                <a:ea typeface="+mn-ea"/>
              </a:rPr>
              <a:t>实现</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其余要求同安全等级</a:t>
            </a:r>
            <a:r>
              <a:rPr lang="en-US" altLang="zh-CN" sz="2000" dirty="0">
                <a:latin typeface="+mn-ea"/>
                <a:ea typeface="+mn-ea"/>
              </a:rPr>
              <a:t>2</a:t>
            </a:r>
          </a:p>
        </p:txBody>
      </p:sp>
    </p:spTree>
    <p:extLst>
      <p:ext uri="{BB962C8B-B14F-4D97-AF65-F5344CB8AC3E}">
        <p14:creationId xmlns:p14="http://schemas.microsoft.com/office/powerpoint/2010/main" val="30183273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密码算法：分组密码算法（要求）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501675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安全芯片支持的分组密码算法在各种工作模式下</a:t>
            </a:r>
            <a:r>
              <a:rPr lang="zh-CN" altLang="en-US" sz="2000" b="1" dirty="0">
                <a:solidFill>
                  <a:srgbClr val="C00000"/>
                </a:solidFill>
                <a:latin typeface="+mn-ea"/>
                <a:ea typeface="+mn-ea"/>
              </a:rPr>
              <a:t>实现正确</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a:t>
            </a:r>
            <a:r>
              <a:rPr lang="zh-CN" altLang="en-US" sz="2000" b="1" dirty="0">
                <a:solidFill>
                  <a:srgbClr val="C00000"/>
                </a:solidFill>
                <a:latin typeface="+mn-ea"/>
                <a:ea typeface="+mn-ea"/>
              </a:rPr>
              <a:t>测定</a:t>
            </a:r>
            <a:r>
              <a:rPr lang="zh-CN" altLang="en-US" sz="2000" dirty="0">
                <a:latin typeface="+mn-ea"/>
                <a:ea typeface="+mn-ea"/>
              </a:rPr>
              <a:t>分组密码算法在各种工作模式下的运算</a:t>
            </a:r>
            <a:r>
              <a:rPr lang="zh-CN" altLang="en-US" sz="2000" b="1" dirty="0">
                <a:solidFill>
                  <a:srgbClr val="C00000"/>
                </a:solidFill>
                <a:latin typeface="+mn-ea"/>
                <a:ea typeface="+mn-ea"/>
              </a:rPr>
              <a:t>速率</a:t>
            </a:r>
            <a:endParaRPr lang="en-US" altLang="zh-CN" sz="2000"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安全芯片对于任何输入数据均能</a:t>
            </a:r>
            <a:r>
              <a:rPr lang="zh-CN" altLang="en-US" sz="2000" b="1" dirty="0">
                <a:solidFill>
                  <a:srgbClr val="C00000"/>
                </a:solidFill>
                <a:latin typeface="+mn-ea"/>
                <a:ea typeface="+mn-ea"/>
              </a:rPr>
              <a:t>给出明确的结果或响应</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安全芯片支持的分组密码算法的</a:t>
            </a:r>
            <a:r>
              <a:rPr lang="zh-CN" altLang="en-US" sz="2000" b="1" dirty="0">
                <a:solidFill>
                  <a:srgbClr val="C00000"/>
                </a:solidFill>
                <a:latin typeface="+mn-ea"/>
                <a:ea typeface="+mn-ea"/>
              </a:rPr>
              <a:t>核心运算环节</a:t>
            </a:r>
            <a:r>
              <a:rPr lang="zh-CN" altLang="en-US" sz="2000" dirty="0">
                <a:latin typeface="+mn-ea"/>
                <a:ea typeface="+mn-ea"/>
              </a:rPr>
              <a:t>须采用</a:t>
            </a:r>
            <a:r>
              <a:rPr lang="zh-CN" altLang="en-US" sz="2000" b="1" dirty="0">
                <a:solidFill>
                  <a:srgbClr val="C00000"/>
                </a:solidFill>
                <a:latin typeface="+mn-ea"/>
                <a:ea typeface="+mn-ea"/>
              </a:rPr>
              <a:t>专用硬件电路实现</a:t>
            </a:r>
            <a:endParaRPr lang="en-US" altLang="zh-CN" sz="2000"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a:t>
            </a:r>
            <a:r>
              <a:rPr lang="zh-CN" altLang="en-US" sz="2000" b="1" dirty="0">
                <a:solidFill>
                  <a:srgbClr val="C00000"/>
                </a:solidFill>
                <a:latin typeface="+mn-ea"/>
                <a:ea typeface="+mn-ea"/>
              </a:rPr>
              <a:t>分组密码算法须采用专用硬件电路实现</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a:t>
            </a:r>
            <a:r>
              <a:rPr lang="zh-CN" altLang="en-US" sz="2000" b="1" dirty="0">
                <a:solidFill>
                  <a:srgbClr val="C00000"/>
                </a:solidFill>
                <a:latin typeface="+mn-ea"/>
                <a:ea typeface="+mn-ea"/>
              </a:rPr>
              <a:t>自身可以验证</a:t>
            </a:r>
            <a:r>
              <a:rPr lang="zh-CN" altLang="en-US" sz="2000" dirty="0">
                <a:latin typeface="+mn-ea"/>
                <a:ea typeface="+mn-ea"/>
              </a:rPr>
              <a:t>支持的分组密码算法在各种工作模式下的正确性</a:t>
            </a:r>
            <a:endParaRPr lang="en-US" altLang="zh-CN" sz="2000" dirty="0">
              <a:latin typeface="+mn-ea"/>
              <a:ea typeface="+mn-ea"/>
            </a:endParaRPr>
          </a:p>
        </p:txBody>
      </p:sp>
    </p:spTree>
    <p:extLst>
      <p:ext uri="{BB962C8B-B14F-4D97-AF65-F5344CB8AC3E}">
        <p14:creationId xmlns:p14="http://schemas.microsoft.com/office/powerpoint/2010/main" val="3986647011"/>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密码算法：公钥密码算法（要求）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532453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：安全芯片支持的公钥密码算法在各种</a:t>
            </a:r>
            <a:r>
              <a:rPr lang="zh-CN" altLang="en-US" sz="2000" b="1" dirty="0">
                <a:solidFill>
                  <a:srgbClr val="C00000"/>
                </a:solidFill>
                <a:latin typeface="+mn-ea"/>
                <a:ea typeface="+mn-ea"/>
              </a:rPr>
              <a:t>应用模式</a:t>
            </a:r>
            <a:r>
              <a:rPr lang="zh-CN" altLang="en-US" sz="2000" dirty="0">
                <a:latin typeface="+mn-ea"/>
                <a:ea typeface="+mn-ea"/>
              </a:rPr>
              <a:t>下实现正确</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安全芯片须测定公钥密码算法在各种应用模式下的运算速率</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若安全芯片支持的公钥密码算法需要由安全芯片生成素数，则</a:t>
            </a:r>
            <a:r>
              <a:rPr lang="zh-CN" altLang="en-US" sz="2000" b="1" dirty="0">
                <a:solidFill>
                  <a:srgbClr val="C00000"/>
                </a:solidFill>
                <a:latin typeface="+mn-ea"/>
                <a:ea typeface="+mn-ea"/>
              </a:rPr>
              <a:t>生成的素数须通过素性检测</a:t>
            </a:r>
            <a:endParaRPr lang="en-US" altLang="zh-CN" sz="2000"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安全芯片对于任何输入数据均能给出明确的结果或响应</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安全芯片支持的公钥密码算法的核心运算环节须采用专用硬件电路实现</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安全芯片支持的公钥密码算法须采用专用硬件电路实现</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安全芯片自身可以验证支持的公钥密码算法在各种应用模式下的正确性</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endParaRPr lang="en-US" altLang="zh-CN" sz="11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公钥密码算法的应用模式</a:t>
            </a:r>
            <a:r>
              <a:rPr lang="zh-CN" altLang="en-US" sz="2000" dirty="0">
                <a:latin typeface="+mn-ea"/>
                <a:ea typeface="+mn-ea"/>
              </a:rPr>
              <a:t>：即公钥密码算法的使用方式，主要包括加密</a:t>
            </a:r>
            <a:r>
              <a:rPr lang="en-US" altLang="zh-CN" sz="2000" dirty="0">
                <a:latin typeface="+mn-ea"/>
                <a:ea typeface="+mn-ea"/>
              </a:rPr>
              <a:t>/</a:t>
            </a:r>
            <a:r>
              <a:rPr lang="zh-CN" altLang="en-US" sz="2000" dirty="0">
                <a:latin typeface="+mn-ea"/>
                <a:ea typeface="+mn-ea"/>
              </a:rPr>
              <a:t>解密、签名</a:t>
            </a:r>
            <a:r>
              <a:rPr lang="en-US" altLang="zh-CN" sz="2000" dirty="0">
                <a:latin typeface="+mn-ea"/>
                <a:ea typeface="+mn-ea"/>
              </a:rPr>
              <a:t>/</a:t>
            </a:r>
            <a:r>
              <a:rPr lang="zh-CN" altLang="en-US" sz="2000" dirty="0">
                <a:latin typeface="+mn-ea"/>
                <a:ea typeface="+mn-ea"/>
              </a:rPr>
              <a:t>验证和密钥协商等</a:t>
            </a:r>
            <a:endParaRPr lang="en-US" altLang="zh-CN" sz="2000" dirty="0">
              <a:latin typeface="+mn-ea"/>
              <a:ea typeface="+mn-ea"/>
            </a:endParaRPr>
          </a:p>
        </p:txBody>
      </p:sp>
    </p:spTree>
    <p:extLst>
      <p:ext uri="{BB962C8B-B14F-4D97-AF65-F5344CB8AC3E}">
        <p14:creationId xmlns:p14="http://schemas.microsoft.com/office/powerpoint/2010/main" val="424326795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682593" y="1286273"/>
            <a:ext cx="5919985" cy="4851002"/>
            <a:chOff x="5682593" y="1286273"/>
            <a:chExt cx="5919985" cy="4851002"/>
          </a:xfrm>
        </p:grpSpPr>
        <p:grpSp>
          <p:nvGrpSpPr>
            <p:cNvPr id="23" name="组合 22"/>
            <p:cNvGrpSpPr/>
            <p:nvPr/>
          </p:nvGrpSpPr>
          <p:grpSpPr>
            <a:xfrm>
              <a:off x="8036197" y="5982373"/>
              <a:ext cx="1001207" cy="154902"/>
              <a:chOff x="7957225" y="6063574"/>
              <a:chExt cx="1508992" cy="233464"/>
            </a:xfrm>
          </p:grpSpPr>
          <p:sp>
            <p:nvSpPr>
              <p:cNvPr id="24" name="椭圆 23"/>
              <p:cNvSpPr/>
              <p:nvPr userDrawn="1"/>
            </p:nvSpPr>
            <p:spPr>
              <a:xfrm>
                <a:off x="7957225"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1</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3" name="文本占位符 12"/>
            <p:cNvSpPr txBox="1"/>
            <p:nvPr/>
          </p:nvSpPr>
          <p:spPr>
            <a:xfrm>
              <a:off x="6547220" y="285985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密码</a:t>
              </a:r>
              <a:r>
                <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SoC</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架构设计</a:t>
              </a: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密码算法：杂凑密码算法（要求）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409342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安全芯片支持的杂凑密码算法实现正确</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安全芯片须测定杂凑密码算法的运算速率</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安全芯片对于任何输入数据均能给出明确的结果或响应</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安全芯片支持的杂凑密码算法的核心运算环节须采用专用硬件电路实现</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安全芯片支持的杂凑密码算法须采用专用硬件电路实现</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安全芯片自身可以验证支持的杂凑密码算法的正确性</a:t>
            </a:r>
            <a:endParaRPr lang="en-US" altLang="zh-CN" sz="2000" dirty="0">
              <a:latin typeface="+mn-ea"/>
              <a:ea typeface="+mn-ea"/>
            </a:endParaRPr>
          </a:p>
        </p:txBody>
      </p:sp>
    </p:spTree>
    <p:extLst>
      <p:ext uri="{BB962C8B-B14F-4D97-AF65-F5344CB8AC3E}">
        <p14:creationId xmlns:p14="http://schemas.microsoft.com/office/powerpoint/2010/main" val="43445844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密码算法：序列密码算法（要求）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409342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安全芯片支持的各种序列密码算法实现正确</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安全芯片须测定序列密码算法的运算速率</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安全芯片能够正确处理</a:t>
            </a:r>
            <a:r>
              <a:rPr lang="zh-CN" altLang="en-US" sz="2000" b="1" dirty="0">
                <a:solidFill>
                  <a:srgbClr val="C00000"/>
                </a:solidFill>
                <a:latin typeface="+mn-ea"/>
                <a:ea typeface="+mn-ea"/>
              </a:rPr>
              <a:t>序列密码算法的非规范的种子密钥</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安全芯片支持的序列密码算法的核心运算环节须采用专用硬件电路实现</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安全芯片支持的序列密码算法须采用专用硬件电路实现</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安全芯片自身可以验证支持的序列密码算法的正确性</a:t>
            </a:r>
            <a:endParaRPr lang="en-US" altLang="zh-CN" sz="2000" dirty="0">
              <a:latin typeface="+mn-ea"/>
              <a:ea typeface="+mn-ea"/>
            </a:endParaRPr>
          </a:p>
        </p:txBody>
      </p:sp>
    </p:spTree>
    <p:extLst>
      <p:ext uri="{BB962C8B-B14F-4D97-AF65-F5344CB8AC3E}">
        <p14:creationId xmlns:p14="http://schemas.microsoft.com/office/powerpoint/2010/main" val="44875374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安全芯片接口：物理接口（要求）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532453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安全芯片支持的物理接口中</a:t>
            </a:r>
            <a:r>
              <a:rPr lang="zh-CN" altLang="en-US" sz="2000" b="1" dirty="0">
                <a:solidFill>
                  <a:srgbClr val="C00000"/>
                </a:solidFill>
                <a:latin typeface="+mn-ea"/>
                <a:ea typeface="+mn-ea"/>
              </a:rPr>
              <a:t>不得含有隐式通道</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安全芯片支持的各种不同物理接口</a:t>
            </a:r>
            <a:r>
              <a:rPr lang="zh-CN" altLang="en-US" sz="2000" b="1" dirty="0">
                <a:solidFill>
                  <a:srgbClr val="C00000"/>
                </a:solidFill>
                <a:latin typeface="+mn-ea"/>
                <a:ea typeface="+mn-ea"/>
              </a:rPr>
              <a:t>输入输出</a:t>
            </a:r>
            <a:r>
              <a:rPr lang="zh-CN" altLang="en-US" sz="2000" dirty="0">
                <a:latin typeface="+mn-ea"/>
                <a:ea typeface="+mn-ea"/>
              </a:rPr>
              <a:t>的密码算法的</a:t>
            </a:r>
            <a:r>
              <a:rPr lang="zh-CN" altLang="en-US" sz="2000" b="1" dirty="0">
                <a:solidFill>
                  <a:srgbClr val="C00000"/>
                </a:solidFill>
                <a:latin typeface="+mn-ea"/>
                <a:ea typeface="+mn-ea"/>
              </a:rPr>
              <a:t>运算数据须一致</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若安全芯片支持随机数生成功能，则通过安全芯片支持的物理接口</a:t>
            </a:r>
            <a:r>
              <a:rPr lang="zh-CN" altLang="en-US" sz="2000" b="1" dirty="0">
                <a:solidFill>
                  <a:srgbClr val="C00000"/>
                </a:solidFill>
                <a:latin typeface="+mn-ea"/>
                <a:ea typeface="+mn-ea"/>
              </a:rPr>
              <a:t>输出的随机数</a:t>
            </a:r>
            <a:r>
              <a:rPr lang="zh-CN" altLang="en-US" sz="2000" dirty="0">
                <a:latin typeface="+mn-ea"/>
                <a:ea typeface="+mn-ea"/>
              </a:rPr>
              <a:t>均能够通过随机性检测</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安全芯片不得含有</a:t>
            </a:r>
            <a:r>
              <a:rPr lang="zh-CN" altLang="en-US" sz="2000" b="1" dirty="0">
                <a:solidFill>
                  <a:srgbClr val="C00000"/>
                </a:solidFill>
                <a:latin typeface="+mn-ea"/>
                <a:ea typeface="+mn-ea"/>
              </a:rPr>
              <a:t>除声明的物理接口之外</a:t>
            </a:r>
            <a:r>
              <a:rPr lang="zh-CN" altLang="en-US" sz="2000" dirty="0">
                <a:latin typeface="+mn-ea"/>
                <a:ea typeface="+mn-ea"/>
              </a:rPr>
              <a:t>的物理接口</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安全芯片须支持</a:t>
            </a:r>
            <a:r>
              <a:rPr lang="zh-CN" altLang="en-US" sz="2000" b="1" dirty="0">
                <a:solidFill>
                  <a:srgbClr val="C00000"/>
                </a:solidFill>
                <a:latin typeface="+mn-ea"/>
                <a:ea typeface="+mn-ea"/>
              </a:rPr>
              <a:t>关闭非工作状态</a:t>
            </a:r>
            <a:r>
              <a:rPr lang="zh-CN" altLang="en-US" sz="2000" dirty="0">
                <a:latin typeface="+mn-ea"/>
                <a:ea typeface="+mn-ea"/>
              </a:rPr>
              <a:t>的物理接口</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安全芯片不得含有可能</a:t>
            </a:r>
            <a:r>
              <a:rPr lang="zh-CN" altLang="en-US" sz="2000" b="1" dirty="0">
                <a:solidFill>
                  <a:srgbClr val="C00000"/>
                </a:solidFill>
                <a:latin typeface="+mn-ea"/>
                <a:ea typeface="+mn-ea"/>
              </a:rPr>
              <a:t>旁路</a:t>
            </a:r>
            <a:r>
              <a:rPr lang="zh-CN" altLang="en-US" sz="2000" dirty="0">
                <a:latin typeface="+mn-ea"/>
                <a:ea typeface="+mn-ea"/>
              </a:rPr>
              <a:t>安全芯片定义的安全机制的物理接口</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endParaRPr lang="en-US" altLang="zh-CN" sz="11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隐式通道</a:t>
            </a:r>
            <a:r>
              <a:rPr lang="zh-CN" altLang="en-US" sz="2000" dirty="0">
                <a:latin typeface="+mn-ea"/>
                <a:ea typeface="+mn-ea"/>
              </a:rPr>
              <a:t>：可用来以违反安全要求的方式传送密钥和敏感信息的传输通道</a:t>
            </a:r>
            <a:endParaRPr lang="en-US" altLang="zh-CN" sz="2000" dirty="0">
              <a:latin typeface="+mn-ea"/>
              <a:ea typeface="+mn-ea"/>
            </a:endParaRPr>
          </a:p>
        </p:txBody>
      </p:sp>
    </p:spTree>
    <p:extLst>
      <p:ext uri="{BB962C8B-B14F-4D97-AF65-F5344CB8AC3E}">
        <p14:creationId xmlns:p14="http://schemas.microsoft.com/office/powerpoint/2010/main" val="1612000370"/>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安全芯片接口：逻辑接口（要求）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93954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安全芯片支持的逻辑接口中不得含有隐式通道</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安全芯片支持的逻辑接口输入输出的密码算法的运算数据须一致</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若安全芯片支持随机数生成功能，则通过安全芯片支持的逻辑接口得到的随机数均能够通过随机性检测</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安全芯片不得含有除声明的逻辑接口之外的逻辑接口</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安全芯片不得含有逻辑调试接口或其他可能旁路安全芯片定义的安全机制的逻辑接口</a:t>
            </a:r>
            <a:endParaRPr lang="en-US" altLang="zh-CN" sz="2000" dirty="0">
              <a:latin typeface="+mn-ea"/>
              <a:ea typeface="+mn-ea"/>
            </a:endParaRPr>
          </a:p>
        </p:txBody>
      </p:sp>
    </p:spTree>
    <p:extLst>
      <p:ext uri="{BB962C8B-B14F-4D97-AF65-F5344CB8AC3E}">
        <p14:creationId xmlns:p14="http://schemas.microsoft.com/office/powerpoint/2010/main" val="270519345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密钥管理：生成（要求）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470898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a:t>
            </a:r>
            <a:r>
              <a:rPr lang="zh-CN" altLang="en-US" sz="2000" b="1" dirty="0">
                <a:solidFill>
                  <a:srgbClr val="C00000"/>
                </a:solidFill>
                <a:latin typeface="+mn-ea"/>
                <a:ea typeface="+mn-ea"/>
              </a:rPr>
              <a:t>正确、有效地生成</a:t>
            </a:r>
            <a:r>
              <a:rPr lang="zh-CN" altLang="en-US" sz="2000" dirty="0">
                <a:latin typeface="+mn-ea"/>
                <a:ea typeface="+mn-ea"/>
              </a:rPr>
              <a:t>密钥</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安全芯片生成的</a:t>
            </a:r>
            <a:r>
              <a:rPr lang="zh-CN" altLang="en-US" sz="2000" b="1" dirty="0">
                <a:solidFill>
                  <a:srgbClr val="C00000"/>
                </a:solidFill>
                <a:latin typeface="+mn-ea"/>
                <a:ea typeface="+mn-ea"/>
              </a:rPr>
              <a:t>密钥不可预测、不可逆推</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若安全芯片在密钥生成过程中需使用非确定性数据，则</a:t>
            </a:r>
            <a:r>
              <a:rPr lang="zh-CN" altLang="en-US" sz="2000" b="1" dirty="0">
                <a:solidFill>
                  <a:srgbClr val="C00000"/>
                </a:solidFill>
                <a:latin typeface="+mn-ea"/>
                <a:ea typeface="+mn-ea"/>
              </a:rPr>
              <a:t>须使用随机数</a:t>
            </a:r>
            <a:r>
              <a:rPr lang="zh-CN" altLang="en-US" sz="2000" dirty="0">
                <a:latin typeface="+mn-ea"/>
                <a:ea typeface="+mn-ea"/>
              </a:rPr>
              <a:t>；若安全芯片能够生成随机数，则须使用安全芯片</a:t>
            </a:r>
            <a:r>
              <a:rPr lang="zh-CN" altLang="en-US" sz="2000" b="1" dirty="0">
                <a:solidFill>
                  <a:srgbClr val="C00000"/>
                </a:solidFill>
                <a:latin typeface="+mn-ea"/>
                <a:ea typeface="+mn-ea"/>
              </a:rPr>
              <a:t>自身生成的随机数</a:t>
            </a:r>
            <a:endParaRPr lang="en-US" altLang="zh-CN" sz="2000"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安全芯片在密钥生成过程中，不得通过物理接口和逻辑接口</a:t>
            </a:r>
            <a:r>
              <a:rPr lang="zh-CN" altLang="en-US" sz="2000" b="1" dirty="0">
                <a:solidFill>
                  <a:srgbClr val="C00000"/>
                </a:solidFill>
                <a:latin typeface="+mn-ea"/>
                <a:ea typeface="+mn-ea"/>
              </a:rPr>
              <a:t>泄露密钥的相关信息</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安全芯片在密钥生成后</a:t>
            </a:r>
            <a:r>
              <a:rPr lang="zh-CN" altLang="en-US" sz="2000" b="1" dirty="0">
                <a:solidFill>
                  <a:srgbClr val="C00000"/>
                </a:solidFill>
                <a:latin typeface="+mn-ea"/>
                <a:ea typeface="+mn-ea"/>
              </a:rPr>
              <a:t>立即清除</a:t>
            </a:r>
            <a:r>
              <a:rPr lang="zh-CN" altLang="en-US" sz="2000" dirty="0">
                <a:latin typeface="+mn-ea"/>
                <a:ea typeface="+mn-ea"/>
              </a:rPr>
              <a:t>密钥生成过程中使用过且不再需要使用的相关数据和临时信息</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a:t>
            </a:r>
            <a:r>
              <a:rPr lang="en-US" altLang="zh-CN" sz="2000" dirty="0">
                <a:latin typeface="+mn-ea"/>
                <a:ea typeface="+mn-ea"/>
              </a:rPr>
              <a:t>RSA</a:t>
            </a:r>
            <a:r>
              <a:rPr lang="zh-CN" altLang="en-US" sz="2000" dirty="0">
                <a:latin typeface="+mn-ea"/>
                <a:ea typeface="+mn-ea"/>
              </a:rPr>
              <a:t>算法的</a:t>
            </a:r>
            <a:r>
              <a:rPr lang="en-US" altLang="zh-CN" sz="2000" dirty="0">
                <a:latin typeface="+mn-ea"/>
                <a:ea typeface="+mn-ea"/>
              </a:rPr>
              <a:t>p</a:t>
            </a:r>
            <a:r>
              <a:rPr lang="zh-CN" altLang="en-US" sz="2000" dirty="0">
                <a:latin typeface="+mn-ea"/>
                <a:ea typeface="+mn-ea"/>
              </a:rPr>
              <a:t>、</a:t>
            </a:r>
            <a:r>
              <a:rPr lang="en-US" altLang="zh-CN" sz="2000" dirty="0">
                <a:latin typeface="+mn-ea"/>
                <a:ea typeface="+mn-ea"/>
              </a:rPr>
              <a:t>q</a:t>
            </a:r>
            <a:r>
              <a:rPr lang="zh-CN" altLang="en-US" sz="2000" dirty="0">
                <a:latin typeface="+mn-ea"/>
                <a:ea typeface="+mn-ea"/>
              </a:rPr>
              <a:t>、</a:t>
            </a:r>
            <a:r>
              <a:rPr lang="en-US" altLang="zh-CN" sz="2000" dirty="0">
                <a:latin typeface="+mn-ea"/>
                <a:ea typeface="+mn-ea"/>
              </a:rPr>
              <a:t>φ(N)</a:t>
            </a:r>
            <a:r>
              <a:rPr lang="zh-CN" altLang="en-US" sz="2000" dirty="0">
                <a:latin typeface="+mn-ea"/>
                <a:ea typeface="+mn-ea"/>
              </a:rPr>
              <a:t>，</a:t>
            </a:r>
            <a:r>
              <a:rPr lang="en-US" altLang="zh-CN" sz="2000" dirty="0">
                <a:latin typeface="+mn-ea"/>
                <a:ea typeface="+mn-ea"/>
              </a:rPr>
              <a:t>SM2</a:t>
            </a:r>
            <a:r>
              <a:rPr lang="zh-CN" altLang="en-US" sz="2000" dirty="0">
                <a:latin typeface="+mn-ea"/>
                <a:ea typeface="+mn-ea"/>
              </a:rPr>
              <a:t>签名算法的</a:t>
            </a:r>
            <a:r>
              <a:rPr lang="en-US" altLang="zh-CN" sz="2000" dirty="0">
                <a:latin typeface="+mn-ea"/>
                <a:ea typeface="+mn-ea"/>
              </a:rPr>
              <a:t>k</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：同安全等级</a:t>
            </a:r>
            <a:r>
              <a:rPr lang="en-US" altLang="zh-CN" sz="2000" dirty="0">
                <a:latin typeface="+mn-ea"/>
                <a:ea typeface="+mn-ea"/>
              </a:rPr>
              <a:t>2</a:t>
            </a:r>
          </a:p>
        </p:txBody>
      </p:sp>
    </p:spTree>
    <p:extLst>
      <p:ext uri="{BB962C8B-B14F-4D97-AF65-F5344CB8AC3E}">
        <p14:creationId xmlns:p14="http://schemas.microsoft.com/office/powerpoint/2010/main" val="1338398910"/>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密钥管理：存储（要求）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470898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安全芯片能够正确、有效地存储密钥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a:t>
            </a:r>
            <a:r>
              <a:rPr lang="zh-CN" altLang="en-US" sz="2000" b="1" dirty="0">
                <a:solidFill>
                  <a:srgbClr val="C00000"/>
                </a:solidFill>
                <a:latin typeface="+mn-ea"/>
                <a:ea typeface="+mn-ea"/>
              </a:rPr>
              <a:t>支持带校验的密钥存储</a:t>
            </a:r>
            <a:endParaRPr lang="zh-CN" altLang="en-US"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例如：将密钥的</a:t>
            </a:r>
            <a:r>
              <a:rPr lang="en-US" altLang="zh-CN" sz="2000" dirty="0">
                <a:latin typeface="+mn-ea"/>
                <a:ea typeface="+mn-ea"/>
              </a:rPr>
              <a:t>CRC</a:t>
            </a:r>
            <a:r>
              <a:rPr lang="zh-CN" altLang="en-US" sz="2000" dirty="0">
                <a:latin typeface="+mn-ea"/>
                <a:ea typeface="+mn-ea"/>
              </a:rPr>
              <a:t>校验值也存在芯片中</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安全芯片内存储的密钥及密钥相关信息</a:t>
            </a:r>
            <a:r>
              <a:rPr lang="zh-CN" altLang="en-US" sz="2000" b="1" dirty="0">
                <a:solidFill>
                  <a:srgbClr val="C00000"/>
                </a:solidFill>
                <a:latin typeface="+mn-ea"/>
                <a:ea typeface="+mn-ea"/>
              </a:rPr>
              <a:t>须存放在可控且专用的存储区域</a:t>
            </a:r>
            <a:r>
              <a:rPr lang="zh-CN" altLang="en-US" sz="2000" dirty="0">
                <a:latin typeface="+mn-ea"/>
                <a:ea typeface="+mn-ea"/>
              </a:rPr>
              <a:t>，具有</a:t>
            </a:r>
            <a:r>
              <a:rPr lang="zh-CN" altLang="en-US" sz="2000" b="1" dirty="0">
                <a:solidFill>
                  <a:srgbClr val="C00000"/>
                </a:solidFill>
                <a:latin typeface="+mn-ea"/>
                <a:ea typeface="+mn-ea"/>
              </a:rPr>
              <a:t>防止</a:t>
            </a:r>
            <a:r>
              <a:rPr lang="zh-CN" altLang="en-US" sz="2000" dirty="0">
                <a:latin typeface="+mn-ea"/>
                <a:ea typeface="+mn-ea"/>
              </a:rPr>
              <a:t>通过安全芯片的物理接口和逻辑接口对密钥进行</a:t>
            </a:r>
            <a:r>
              <a:rPr lang="zh-CN" altLang="en-US" sz="2000" b="1" dirty="0">
                <a:solidFill>
                  <a:srgbClr val="C00000"/>
                </a:solidFill>
                <a:latin typeface="+mn-ea"/>
                <a:ea typeface="+mn-ea"/>
              </a:rPr>
              <a:t>非法访问</a:t>
            </a:r>
            <a:r>
              <a:rPr lang="zh-CN" altLang="en-US" sz="2000" dirty="0">
                <a:latin typeface="+mn-ea"/>
                <a:ea typeface="+mn-ea"/>
              </a:rPr>
              <a:t>的安全机制</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a:t>
            </a:r>
            <a:r>
              <a:rPr lang="en-US" altLang="zh-CN" sz="2000" dirty="0">
                <a:latin typeface="+mn-ea"/>
                <a:ea typeface="+mn-ea"/>
              </a:rPr>
              <a:t>MCU</a:t>
            </a:r>
            <a:r>
              <a:rPr lang="zh-CN" altLang="en-US" sz="2000" dirty="0">
                <a:latin typeface="+mn-ea"/>
                <a:ea typeface="+mn-ea"/>
              </a:rPr>
              <a:t>需要到</a:t>
            </a:r>
            <a:r>
              <a:rPr lang="en-US" altLang="zh-CN" sz="2000" dirty="0">
                <a:latin typeface="+mn-ea"/>
                <a:ea typeface="+mn-ea"/>
              </a:rPr>
              <a:t>EEPROM</a:t>
            </a:r>
            <a:r>
              <a:rPr lang="zh-CN" altLang="en-US" sz="2000" dirty="0">
                <a:latin typeface="+mn-ea"/>
                <a:ea typeface="+mn-ea"/>
              </a:rPr>
              <a:t>里读密钥时，需验证口令（例如将口令写入内存某个特定地址）后再读取密钥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安全芯片须支持</a:t>
            </a:r>
            <a:r>
              <a:rPr lang="zh-CN" altLang="en-US" sz="2000" b="1" dirty="0">
                <a:solidFill>
                  <a:srgbClr val="C00000"/>
                </a:solidFill>
                <a:latin typeface="+mn-ea"/>
                <a:ea typeface="+mn-ea"/>
              </a:rPr>
              <a:t>以密文形式存储密钥</a:t>
            </a:r>
            <a:endParaRPr lang="en-US" altLang="zh-CN" sz="2000" b="1" dirty="0">
              <a:solidFill>
                <a:srgbClr val="C00000"/>
              </a:solidFill>
              <a:latin typeface="+mn-ea"/>
              <a:ea typeface="+mn-ea"/>
            </a:endParaRPr>
          </a:p>
        </p:txBody>
      </p:sp>
    </p:spTree>
    <p:extLst>
      <p:ext uri="{BB962C8B-B14F-4D97-AF65-F5344CB8AC3E}">
        <p14:creationId xmlns:p14="http://schemas.microsoft.com/office/powerpoint/2010/main" val="54922227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密钥管理：使用（要求）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785652"/>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安全芯片能够根据密钥的类型和使用场合等情况正确、有效地使用密钥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安全芯片在密钥使用过程中存放密钥及密钥相关信息的存储区域</a:t>
            </a:r>
            <a:r>
              <a:rPr lang="zh-CN" altLang="en-US" sz="2000" b="1" dirty="0">
                <a:solidFill>
                  <a:srgbClr val="C00000"/>
                </a:solidFill>
                <a:latin typeface="+mn-ea"/>
                <a:ea typeface="+mn-ea"/>
              </a:rPr>
              <a:t>可控且专用</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安全芯片在密钥使用过程中，安全芯片的物理接口和逻辑接口</a:t>
            </a:r>
            <a:r>
              <a:rPr lang="zh-CN" altLang="en-US" sz="2000" b="1" dirty="0">
                <a:solidFill>
                  <a:srgbClr val="C00000"/>
                </a:solidFill>
                <a:latin typeface="+mn-ea"/>
                <a:ea typeface="+mn-ea"/>
              </a:rPr>
              <a:t>不得泄露</a:t>
            </a:r>
            <a:r>
              <a:rPr lang="zh-CN" altLang="en-US" sz="2000" dirty="0">
                <a:latin typeface="+mn-ea"/>
                <a:ea typeface="+mn-ea"/>
              </a:rPr>
              <a:t>密钥及密钥相关信息</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安全芯片在每次</a:t>
            </a:r>
            <a:r>
              <a:rPr lang="zh-CN" altLang="en-US" sz="2000" b="1" dirty="0">
                <a:solidFill>
                  <a:srgbClr val="C00000"/>
                </a:solidFill>
                <a:latin typeface="+mn-ea"/>
                <a:ea typeface="+mn-ea"/>
              </a:rPr>
              <a:t>使用完密钥后</a:t>
            </a:r>
            <a:r>
              <a:rPr lang="zh-CN" altLang="en-US" sz="2000" dirty="0">
                <a:latin typeface="+mn-ea"/>
                <a:ea typeface="+mn-ea"/>
              </a:rPr>
              <a:t>，除密钥的固定存储区域外，须将密钥及密钥相关信息在</a:t>
            </a:r>
            <a:r>
              <a:rPr lang="zh-CN" altLang="en-US" sz="2000" b="1" dirty="0">
                <a:solidFill>
                  <a:srgbClr val="C00000"/>
                </a:solidFill>
                <a:latin typeface="+mn-ea"/>
                <a:ea typeface="+mn-ea"/>
              </a:rPr>
              <a:t>使用过程中涉及的存储区域立即自行清零</a:t>
            </a:r>
            <a:endParaRPr lang="en-US" altLang="zh-CN" sz="2000" b="1" dirty="0">
              <a:solidFill>
                <a:srgbClr val="C00000"/>
              </a:solidFill>
              <a:latin typeface="+mn-ea"/>
              <a:ea typeface="+mn-ea"/>
            </a:endParaRPr>
          </a:p>
        </p:txBody>
      </p:sp>
    </p:spTree>
    <p:extLst>
      <p:ext uri="{BB962C8B-B14F-4D97-AF65-F5344CB8AC3E}">
        <p14:creationId xmlns:p14="http://schemas.microsoft.com/office/powerpoint/2010/main" val="169280499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密钥管理：更新（要求）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4247317"/>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安全芯片能够正确、有效地更新密钥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密钥更新需要相应的</a:t>
            </a:r>
            <a:r>
              <a:rPr lang="zh-CN" altLang="en-US" sz="2000" b="1" dirty="0">
                <a:solidFill>
                  <a:srgbClr val="C00000"/>
                </a:solidFill>
                <a:latin typeface="+mn-ea"/>
                <a:ea typeface="+mn-ea"/>
              </a:rPr>
              <a:t>权限</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安全芯片完成密钥更新后须</a:t>
            </a:r>
            <a:r>
              <a:rPr lang="zh-CN" altLang="en-US" sz="2000" b="1" dirty="0">
                <a:solidFill>
                  <a:srgbClr val="C00000"/>
                </a:solidFill>
                <a:latin typeface="+mn-ea"/>
                <a:ea typeface="+mn-ea"/>
              </a:rPr>
              <a:t>立即将原密钥安全清除</a:t>
            </a:r>
            <a:endParaRPr lang="en-US" altLang="zh-CN" sz="2000" b="1" dirty="0">
              <a:solidFill>
                <a:srgbClr val="C0000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若密钥更新过程需要与外部</a:t>
            </a:r>
            <a:r>
              <a:rPr lang="zh-CN" altLang="en-US" sz="2000" b="1" dirty="0">
                <a:solidFill>
                  <a:srgbClr val="C00000"/>
                </a:solidFill>
                <a:latin typeface="+mn-ea"/>
                <a:ea typeface="+mn-ea"/>
              </a:rPr>
              <a:t>交换</a:t>
            </a:r>
            <a:r>
              <a:rPr lang="zh-CN" altLang="en-US" sz="2000" dirty="0">
                <a:latin typeface="+mn-ea"/>
                <a:ea typeface="+mn-ea"/>
              </a:rPr>
              <a:t>密钥的部分或全部信息，则安全芯片须支持</a:t>
            </a:r>
            <a:r>
              <a:rPr lang="zh-CN" altLang="en-US" sz="2000" b="1" dirty="0">
                <a:solidFill>
                  <a:srgbClr val="C00000"/>
                </a:solidFill>
                <a:latin typeface="+mn-ea"/>
                <a:ea typeface="+mn-ea"/>
              </a:rPr>
              <a:t>安全的密钥协商机制</a:t>
            </a:r>
            <a:r>
              <a:rPr lang="zh-CN" altLang="en-US" sz="2000" dirty="0">
                <a:latin typeface="+mn-ea"/>
                <a:ea typeface="+mn-ea"/>
              </a:rPr>
              <a:t>来保证密钥更新过程的安全，且更新过程中</a:t>
            </a:r>
            <a:r>
              <a:rPr lang="zh-CN" altLang="en-US" sz="2000" b="1" dirty="0">
                <a:solidFill>
                  <a:srgbClr val="C00000"/>
                </a:solidFill>
                <a:latin typeface="+mn-ea"/>
                <a:ea typeface="+mn-ea"/>
              </a:rPr>
              <a:t>传输</a:t>
            </a:r>
            <a:r>
              <a:rPr lang="zh-CN" altLang="en-US" sz="2000" dirty="0">
                <a:latin typeface="+mn-ea"/>
                <a:ea typeface="+mn-ea"/>
              </a:rPr>
              <a:t>的密钥的部分或全部信息应是</a:t>
            </a:r>
            <a:r>
              <a:rPr lang="zh-CN" altLang="en-US" sz="2000" b="1" dirty="0">
                <a:solidFill>
                  <a:srgbClr val="C00000"/>
                </a:solidFill>
                <a:latin typeface="+mn-ea"/>
                <a:ea typeface="+mn-ea"/>
              </a:rPr>
              <a:t>密文形式</a:t>
            </a:r>
            <a:endParaRPr lang="en-US" altLang="zh-CN" sz="2000" b="1" dirty="0">
              <a:solidFill>
                <a:srgbClr val="C00000"/>
              </a:solidFill>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小说明：交换进来的密钥，走正常的协商机制即可；传输进来的密钥，需要加密传输</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：同安全等级</a:t>
            </a:r>
            <a:r>
              <a:rPr lang="en-US" altLang="zh-CN" sz="2000" dirty="0">
                <a:latin typeface="+mn-ea"/>
                <a:ea typeface="+mn-ea"/>
              </a:rPr>
              <a:t>2</a:t>
            </a:r>
          </a:p>
        </p:txBody>
      </p:sp>
    </p:spTree>
    <p:extLst>
      <p:ext uri="{BB962C8B-B14F-4D97-AF65-F5344CB8AC3E}">
        <p14:creationId xmlns:p14="http://schemas.microsoft.com/office/powerpoint/2010/main" val="392975592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密钥管理：导入（要求）和导出（要求）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45229" y="2074783"/>
            <a:ext cx="5620263" cy="2708434"/>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安全芯片能够正确、有效地导入密钥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密钥导入需要相应的</a:t>
            </a:r>
            <a:r>
              <a:rPr lang="zh-CN" altLang="en-US" sz="2000" b="1" dirty="0">
                <a:solidFill>
                  <a:srgbClr val="C00000"/>
                </a:solidFill>
                <a:latin typeface="+mn-ea"/>
                <a:ea typeface="+mn-ea"/>
              </a:rPr>
              <a:t>权限</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安全芯片须支持以</a:t>
            </a:r>
            <a:r>
              <a:rPr lang="zh-CN" altLang="en-US" sz="2000" b="1" dirty="0">
                <a:solidFill>
                  <a:srgbClr val="C00000"/>
                </a:solidFill>
                <a:latin typeface="+mn-ea"/>
                <a:ea typeface="+mn-ea"/>
              </a:rPr>
              <a:t>密文形式导入</a:t>
            </a:r>
            <a:r>
              <a:rPr lang="zh-CN" altLang="en-US" sz="2000" dirty="0">
                <a:latin typeface="+mn-ea"/>
                <a:ea typeface="+mn-ea"/>
              </a:rPr>
              <a:t>密钥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：同安全等级</a:t>
            </a:r>
            <a:r>
              <a:rPr lang="en-US" altLang="zh-CN" sz="2000" dirty="0">
                <a:latin typeface="+mn-ea"/>
                <a:ea typeface="+mn-ea"/>
              </a:rPr>
              <a:t>2</a:t>
            </a:r>
          </a:p>
        </p:txBody>
      </p:sp>
      <p:sp>
        <p:nvSpPr>
          <p:cNvPr id="5" name="文本框 4">
            <a:extLst>
              <a:ext uri="{FF2B5EF4-FFF2-40B4-BE49-F238E27FC236}">
                <a16:creationId xmlns:a16="http://schemas.microsoft.com/office/drawing/2014/main" id="{395EF99C-B550-4BBE-9C4A-9BADE1732CBA}"/>
              </a:ext>
            </a:extLst>
          </p:cNvPr>
          <p:cNvSpPr txBox="1"/>
          <p:nvPr/>
        </p:nvSpPr>
        <p:spPr>
          <a:xfrm>
            <a:off x="6577781" y="2074783"/>
            <a:ext cx="5068989" cy="2708434"/>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安全芯片能够正确、有效地导出密钥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密钥导出需要相应的</a:t>
            </a:r>
            <a:r>
              <a:rPr lang="zh-CN" altLang="en-US" sz="2000" b="1" dirty="0">
                <a:solidFill>
                  <a:srgbClr val="C00000"/>
                </a:solidFill>
                <a:latin typeface="+mn-ea"/>
                <a:ea typeface="+mn-ea"/>
              </a:rPr>
              <a:t>权限</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安全芯片须支持以</a:t>
            </a:r>
            <a:r>
              <a:rPr lang="zh-CN" altLang="en-US" sz="2000" b="1" dirty="0">
                <a:solidFill>
                  <a:srgbClr val="C00000"/>
                </a:solidFill>
                <a:latin typeface="+mn-ea"/>
                <a:ea typeface="+mn-ea"/>
              </a:rPr>
              <a:t>密文形式导出</a:t>
            </a:r>
            <a:r>
              <a:rPr lang="zh-CN" altLang="en-US" sz="2000" dirty="0">
                <a:latin typeface="+mn-ea"/>
                <a:ea typeface="+mn-ea"/>
              </a:rPr>
              <a:t>密钥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：同安全等级</a:t>
            </a:r>
            <a:r>
              <a:rPr lang="en-US" altLang="zh-CN" sz="2000" dirty="0">
                <a:latin typeface="+mn-ea"/>
                <a:ea typeface="+mn-ea"/>
              </a:rPr>
              <a:t>2</a:t>
            </a:r>
          </a:p>
        </p:txBody>
      </p:sp>
      <p:sp>
        <p:nvSpPr>
          <p:cNvPr id="6" name="文本框 5">
            <a:extLst>
              <a:ext uri="{FF2B5EF4-FFF2-40B4-BE49-F238E27FC236}">
                <a16:creationId xmlns:a16="http://schemas.microsoft.com/office/drawing/2014/main" id="{5DCE2646-2EAA-9202-608E-4B67438E1A46}"/>
              </a:ext>
            </a:extLst>
          </p:cNvPr>
          <p:cNvSpPr txBox="1"/>
          <p:nvPr/>
        </p:nvSpPr>
        <p:spPr>
          <a:xfrm>
            <a:off x="545229" y="5322202"/>
            <a:ext cx="11101541" cy="707886"/>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小说明：我们希望的安全是这样的，即使设备在操作员手里，操作员也不知道密钥、且无法干预密钥导入过程（正如持有银行卡的用户也不知道银行卡里的私钥）</a:t>
            </a:r>
          </a:p>
        </p:txBody>
      </p:sp>
      <p:sp>
        <p:nvSpPr>
          <p:cNvPr id="7" name="文本框 6">
            <a:extLst>
              <a:ext uri="{FF2B5EF4-FFF2-40B4-BE49-F238E27FC236}">
                <a16:creationId xmlns:a16="http://schemas.microsoft.com/office/drawing/2014/main" id="{4C877D31-C628-EB76-D71C-438A2D9B1DC0}"/>
              </a:ext>
            </a:extLst>
          </p:cNvPr>
          <p:cNvSpPr txBox="1"/>
          <p:nvPr/>
        </p:nvSpPr>
        <p:spPr>
          <a:xfrm>
            <a:off x="577851" y="1194443"/>
            <a:ext cx="2086896" cy="619744"/>
          </a:xfrm>
          <a:prstGeom prst="roundRect">
            <a:avLst/>
          </a:prstGeom>
          <a:solidFill>
            <a:schemeClr val="accent1"/>
          </a:solidFill>
        </p:spPr>
        <p:txBody>
          <a:bodyPr wrap="square" lIns="0" tIns="0" rIns="0" bIns="0" rtlCol="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zh-CN" altLang="en-US" sz="2800" b="1" kern="0" spc="300" dirty="0">
                <a:solidFill>
                  <a:srgbClr val="FFFFFF"/>
                </a:solidFill>
                <a:latin typeface="微软雅黑" panose="020B0503020204020204" pitchFamily="34" charset="-122"/>
              </a:rPr>
              <a:t>导入要求</a:t>
            </a:r>
            <a:endParaRPr kumimoji="0" lang="zh-CN" altLang="en-US" sz="28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C582F13-4E0E-35D2-3A4F-61C6870E1CFD}"/>
              </a:ext>
            </a:extLst>
          </p:cNvPr>
          <p:cNvSpPr txBox="1"/>
          <p:nvPr/>
        </p:nvSpPr>
        <p:spPr>
          <a:xfrm>
            <a:off x="6577782" y="1194443"/>
            <a:ext cx="2086896" cy="619744"/>
          </a:xfrm>
          <a:prstGeom prst="roundRect">
            <a:avLst/>
          </a:prstGeom>
          <a:solidFill>
            <a:schemeClr val="accent4"/>
          </a:solidFill>
        </p:spPr>
        <p:txBody>
          <a:bodyPr wrap="square" lIns="0" tIns="0" rIns="0" bIns="0" rtlCol="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导出要求</a:t>
            </a:r>
          </a:p>
        </p:txBody>
      </p:sp>
    </p:spTree>
    <p:extLst>
      <p:ext uri="{BB962C8B-B14F-4D97-AF65-F5344CB8AC3E}">
        <p14:creationId xmlns:p14="http://schemas.microsoft.com/office/powerpoint/2010/main" val="32210158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密钥管理：清除（要求）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409342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a:t>
            </a:r>
            <a:r>
              <a:rPr lang="zh-CN" altLang="en-US" sz="2000" b="1" dirty="0">
                <a:solidFill>
                  <a:srgbClr val="C00000"/>
                </a:solidFill>
                <a:latin typeface="+mn-ea"/>
                <a:ea typeface="+mn-ea"/>
              </a:rPr>
              <a:t>根据需要</a:t>
            </a:r>
            <a:r>
              <a:rPr lang="zh-CN" altLang="en-US" sz="2000" dirty="0">
                <a:latin typeface="+mn-ea"/>
                <a:ea typeface="+mn-ea"/>
              </a:rPr>
              <a:t>正确、有效地清除所存储的密钥</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小说明：在不需要擦除时，不应被误操作或非人为因素擦除</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密钥清除需要相应的权限</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密钥清除</a:t>
            </a:r>
            <a:r>
              <a:rPr lang="zh-CN" altLang="en-US" sz="2000" b="1" dirty="0">
                <a:solidFill>
                  <a:srgbClr val="C00000"/>
                </a:solidFill>
                <a:latin typeface="+mn-ea"/>
                <a:ea typeface="+mn-ea"/>
              </a:rPr>
              <a:t>不得泄露</a:t>
            </a:r>
            <a:r>
              <a:rPr lang="zh-CN" altLang="en-US" sz="2000" dirty="0">
                <a:latin typeface="+mn-ea"/>
                <a:ea typeface="+mn-ea"/>
              </a:rPr>
              <a:t>密钥及密钥相关信息</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安全芯片须支持</a:t>
            </a:r>
            <a:r>
              <a:rPr lang="zh-CN" altLang="en-US" sz="2000" b="1" dirty="0">
                <a:solidFill>
                  <a:srgbClr val="C00000"/>
                </a:solidFill>
                <a:latin typeface="+mn-ea"/>
                <a:ea typeface="+mn-ea"/>
              </a:rPr>
              <a:t>反复擦写</a:t>
            </a:r>
            <a:r>
              <a:rPr lang="zh-CN" altLang="en-US" sz="2000" dirty="0">
                <a:latin typeface="+mn-ea"/>
                <a:ea typeface="+mn-ea"/>
              </a:rPr>
              <a:t>等手段实现安全的密钥清除机制</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小说明：擦一次有可能擦不干净，建议多次反复擦写</a:t>
            </a:r>
            <a:endParaRPr lang="en-US" altLang="zh-CN" sz="2000" dirty="0">
              <a:latin typeface="+mn-ea"/>
              <a:ea typeface="+mn-ea"/>
            </a:endParaRPr>
          </a:p>
        </p:txBody>
      </p:sp>
    </p:spTree>
    <p:extLst>
      <p:ext uri="{BB962C8B-B14F-4D97-AF65-F5344CB8AC3E}">
        <p14:creationId xmlns:p14="http://schemas.microsoft.com/office/powerpoint/2010/main" val="70438306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安全芯片定义</a:t>
            </a:r>
          </a:p>
        </p:txBody>
      </p:sp>
      <p:sp>
        <p:nvSpPr>
          <p:cNvPr id="8" name="矩形 7"/>
          <p:cNvSpPr/>
          <p:nvPr/>
        </p:nvSpPr>
        <p:spPr>
          <a:xfrm>
            <a:off x="442914" y="1551990"/>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95568" y="1691395"/>
            <a:ext cx="6497325"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安全芯片就是可信任平台模块，是一个可独立进行密钥生成、加解密的装置，内部拥有独立的处理器和存储单元，可</a:t>
            </a:r>
            <a:r>
              <a:rPr lang="zh-CN" altLang="en-US" b="1" dirty="0">
                <a:solidFill>
                  <a:srgbClr val="FFFF00"/>
                </a:solidFill>
              </a:rPr>
              <a:t>存储密钥和特征数据</a:t>
            </a:r>
            <a:r>
              <a:rPr lang="zh-CN" altLang="en-US" dirty="0">
                <a:solidFill>
                  <a:schemeClr val="bg1"/>
                </a:solidFill>
              </a:rPr>
              <a:t>，为电脑提供加密和安全认证服务。</a:t>
            </a:r>
            <a:r>
              <a:rPr lang="zh-CN" altLang="en-US" b="1" dirty="0">
                <a:solidFill>
                  <a:srgbClr val="FFFF00"/>
                </a:solidFill>
              </a:rPr>
              <a:t>用安全芯片进行加密</a:t>
            </a:r>
            <a:r>
              <a:rPr lang="zh-CN" altLang="en-US" dirty="0">
                <a:solidFill>
                  <a:schemeClr val="bg1"/>
                </a:solidFill>
              </a:rPr>
              <a:t>，密钥被存储在硬件中，被窃的数据无法解密，从而保护商业隐私和数据安全。</a:t>
            </a:r>
          </a:p>
        </p:txBody>
      </p:sp>
      <p:sp>
        <p:nvSpPr>
          <p:cNvPr id="10" name="矩形: 圆角 93"/>
          <p:cNvSpPr/>
          <p:nvPr/>
        </p:nvSpPr>
        <p:spPr>
          <a:xfrm>
            <a:off x="5021258" y="979894"/>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百度百科：</a:t>
            </a:r>
          </a:p>
        </p:txBody>
      </p:sp>
      <p:grpSp>
        <p:nvGrpSpPr>
          <p:cNvPr id="11" name="组合 10"/>
          <p:cNvGrpSpPr/>
          <p:nvPr/>
        </p:nvGrpSpPr>
        <p:grpSpPr>
          <a:xfrm>
            <a:off x="10811838" y="4089821"/>
            <a:ext cx="937250" cy="175081"/>
            <a:chOff x="10802319" y="5357813"/>
            <a:chExt cx="937250" cy="175081"/>
          </a:xfrm>
        </p:grpSpPr>
        <p:cxnSp>
          <p:nvCxnSpPr>
            <p:cNvPr id="12" name="直接连接符 11"/>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11713087" y="1551991"/>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a:extLst>
              <a:ext uri="{FF2B5EF4-FFF2-40B4-BE49-F238E27FC236}">
                <a16:creationId xmlns:a16="http://schemas.microsoft.com/office/drawing/2014/main" id="{DC090385-0714-15F2-71F7-A018ABC0200F}"/>
              </a:ext>
            </a:extLst>
          </p:cNvPr>
          <p:cNvPicPr>
            <a:picLocks noChangeAspect="1"/>
          </p:cNvPicPr>
          <p:nvPr/>
        </p:nvPicPr>
        <p:blipFill>
          <a:blip r:embed="rId3"/>
          <a:stretch>
            <a:fillRect/>
          </a:stretch>
        </p:blipFill>
        <p:spPr>
          <a:xfrm>
            <a:off x="797556" y="1156965"/>
            <a:ext cx="4107599" cy="3004634"/>
          </a:xfrm>
          <a:prstGeom prst="rect">
            <a:avLst/>
          </a:prstGeom>
        </p:spPr>
      </p:pic>
      <p:sp>
        <p:nvSpPr>
          <p:cNvPr id="4" name="文本框 3">
            <a:extLst>
              <a:ext uri="{FF2B5EF4-FFF2-40B4-BE49-F238E27FC236}">
                <a16:creationId xmlns:a16="http://schemas.microsoft.com/office/drawing/2014/main" id="{B0469DAA-36D5-807D-3F35-FC2BF09BAF80}"/>
              </a:ext>
            </a:extLst>
          </p:cNvPr>
          <p:cNvSpPr txBox="1"/>
          <p:nvPr/>
        </p:nvSpPr>
        <p:spPr>
          <a:xfrm>
            <a:off x="541337" y="4301004"/>
            <a:ext cx="11109325" cy="1938992"/>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GM/T 0008-2012《</a:t>
            </a:r>
            <a:r>
              <a:rPr lang="zh-CN" altLang="en-US" sz="2000" b="1" dirty="0">
                <a:solidFill>
                  <a:srgbClr val="C00000"/>
                </a:solidFill>
                <a:latin typeface="+mn-ea"/>
                <a:ea typeface="+mn-ea"/>
              </a:rPr>
              <a:t>安全芯片密码检测准则</a:t>
            </a:r>
            <a:r>
              <a:rPr lang="en-US" altLang="zh-CN" sz="2000" b="1" dirty="0">
                <a:solidFill>
                  <a:srgbClr val="C00000"/>
                </a:solidFill>
                <a:latin typeface="+mn-ea"/>
                <a:ea typeface="+mn-ea"/>
              </a:rPr>
              <a:t>》</a:t>
            </a:r>
            <a:r>
              <a:rPr lang="zh-CN" altLang="en-US" sz="2000" dirty="0">
                <a:latin typeface="+mn-ea"/>
                <a:ea typeface="+mn-ea"/>
              </a:rPr>
              <a:t>定义：</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安全芯片是指实现了一种或多种密码</a:t>
            </a:r>
            <a:r>
              <a:rPr lang="zh-CN" altLang="en-US" sz="2000" b="1" dirty="0">
                <a:solidFill>
                  <a:srgbClr val="C00000"/>
                </a:solidFill>
                <a:latin typeface="+mn-ea"/>
                <a:ea typeface="+mn-ea"/>
              </a:rPr>
              <a:t>算法</a:t>
            </a:r>
            <a:r>
              <a:rPr lang="zh-CN" altLang="en-US" sz="2000" dirty="0">
                <a:latin typeface="+mn-ea"/>
                <a:ea typeface="+mn-ea"/>
              </a:rPr>
              <a:t>，直接或间接地使用密码技术来保护</a:t>
            </a:r>
            <a:r>
              <a:rPr lang="zh-CN" altLang="en-US" sz="2000" b="1" dirty="0">
                <a:solidFill>
                  <a:srgbClr val="C00000"/>
                </a:solidFill>
                <a:latin typeface="+mn-ea"/>
                <a:ea typeface="+mn-ea"/>
              </a:rPr>
              <a:t>密钥和敏感信息</a:t>
            </a:r>
            <a:r>
              <a:rPr lang="zh-CN" altLang="en-US" sz="2000" dirty="0">
                <a:latin typeface="+mn-ea"/>
                <a:ea typeface="+mn-ea"/>
              </a:rPr>
              <a:t>的集成电路芯片</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小说明：大多数安全芯片中包含</a:t>
            </a:r>
            <a:r>
              <a:rPr lang="en-US" altLang="zh-CN" sz="2000" dirty="0">
                <a:latin typeface="+mn-ea"/>
                <a:ea typeface="+mn-ea"/>
              </a:rPr>
              <a:t>MCU</a:t>
            </a:r>
            <a:r>
              <a:rPr lang="zh-CN" altLang="en-US" sz="2000" dirty="0">
                <a:latin typeface="+mn-ea"/>
                <a:ea typeface="+mn-ea"/>
              </a:rPr>
              <a:t>，少数安全芯片没有</a:t>
            </a:r>
            <a:r>
              <a:rPr lang="en-US" altLang="zh-CN" sz="2000" dirty="0">
                <a:latin typeface="+mn-ea"/>
                <a:ea typeface="+mn-ea"/>
              </a:rPr>
              <a:t>MCU</a:t>
            </a:r>
            <a:r>
              <a:rPr lang="zh-CN" altLang="en-US" sz="2000" dirty="0">
                <a:latin typeface="+mn-ea"/>
                <a:ea typeface="+mn-ea"/>
              </a:rPr>
              <a:t>（例如加密功能单一的</a:t>
            </a:r>
            <a:r>
              <a:rPr lang="en-US" altLang="zh-CN" sz="2000" dirty="0">
                <a:latin typeface="+mn-ea"/>
                <a:ea typeface="+mn-ea"/>
              </a:rPr>
              <a:t>RFID</a:t>
            </a:r>
            <a:r>
              <a:rPr lang="zh-CN" altLang="en-US" sz="2000" dirty="0">
                <a:latin typeface="+mn-ea"/>
                <a:ea typeface="+mn-ea"/>
              </a:rPr>
              <a:t>卡）</a:t>
            </a:r>
            <a:endParaRPr lang="en-US" altLang="zh-CN" sz="2000" dirty="0">
              <a:latin typeface="+mn-ea"/>
              <a:ea typeface="+mn-ea"/>
            </a:endParaRPr>
          </a:p>
        </p:txBody>
      </p:sp>
    </p:spTree>
    <p:extLst>
      <p:ext uri="{BB962C8B-B14F-4D97-AF65-F5344CB8AC3E}">
        <p14:creationId xmlns:p14="http://schemas.microsoft.com/office/powerpoint/2010/main" val="150357189"/>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敏感信息保护：存储（要求）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5" y="1006856"/>
            <a:ext cx="6272038" cy="532453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敏感信息</a:t>
            </a:r>
            <a:r>
              <a:rPr lang="zh-CN" altLang="en-US" sz="2000" dirty="0">
                <a:latin typeface="+mn-ea"/>
                <a:ea typeface="+mn-ea"/>
              </a:rPr>
              <a:t>：安全芯片中除了密钥外需要保护的数据</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例如：口令、指纹信息、需要保护的随机数等</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endParaRPr lang="en-US" altLang="zh-CN" sz="11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安全芯片能够正确、有效地存储敏感信息</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安全芯片须支持敏感信息</a:t>
            </a:r>
            <a:r>
              <a:rPr lang="zh-CN" altLang="en-US" sz="2000" b="1" dirty="0">
                <a:solidFill>
                  <a:srgbClr val="C00000"/>
                </a:solidFill>
                <a:latin typeface="+mn-ea"/>
                <a:ea typeface="+mn-ea"/>
              </a:rPr>
              <a:t>以密文形式存储</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安全芯片须具有对敏感信息的</a:t>
            </a:r>
            <a:r>
              <a:rPr lang="zh-CN" altLang="en-US" sz="2000" b="1" dirty="0">
                <a:solidFill>
                  <a:srgbClr val="C00000"/>
                </a:solidFill>
                <a:latin typeface="+mn-ea"/>
                <a:ea typeface="+mn-ea"/>
              </a:rPr>
              <a:t>访问控制</a:t>
            </a:r>
            <a:r>
              <a:rPr lang="zh-CN" altLang="en-US" sz="2000" dirty="0">
                <a:latin typeface="+mn-ea"/>
                <a:ea typeface="+mn-ea"/>
              </a:rPr>
              <a:t>机制</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安全芯片须具有以</a:t>
            </a:r>
            <a:r>
              <a:rPr lang="zh-CN" altLang="en-US" sz="2000" b="1" dirty="0">
                <a:solidFill>
                  <a:srgbClr val="C00000"/>
                </a:solidFill>
                <a:latin typeface="+mn-ea"/>
                <a:ea typeface="+mn-ea"/>
              </a:rPr>
              <a:t>硬件实现</a:t>
            </a:r>
            <a:r>
              <a:rPr lang="zh-CN" altLang="en-US" sz="2000" dirty="0">
                <a:latin typeface="+mn-ea"/>
                <a:ea typeface="+mn-ea"/>
              </a:rPr>
              <a:t>的对敏感信息的</a:t>
            </a:r>
            <a:r>
              <a:rPr lang="zh-CN" altLang="en-US" sz="2000" b="1" dirty="0">
                <a:solidFill>
                  <a:srgbClr val="C00000"/>
                </a:solidFill>
                <a:latin typeface="+mn-ea"/>
                <a:ea typeface="+mn-ea"/>
              </a:rPr>
              <a:t>访问控制</a:t>
            </a:r>
            <a:r>
              <a:rPr lang="zh-CN" altLang="en-US" sz="2000" dirty="0">
                <a:latin typeface="+mn-ea"/>
                <a:ea typeface="+mn-ea"/>
              </a:rPr>
              <a:t>机制</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不再转移的敏感信息</a:t>
            </a:r>
            <a:r>
              <a:rPr lang="zh-CN" altLang="en-US" sz="2000" b="1" dirty="0">
                <a:solidFill>
                  <a:srgbClr val="C00000"/>
                </a:solidFill>
                <a:latin typeface="+mn-ea"/>
                <a:ea typeface="+mn-ea"/>
              </a:rPr>
              <a:t>不能从安全芯片读出</a:t>
            </a:r>
            <a:endParaRPr lang="en-US" altLang="zh-CN" sz="2000" dirty="0">
              <a:latin typeface="+mn-ea"/>
              <a:ea typeface="+mn-ea"/>
            </a:endParaRPr>
          </a:p>
        </p:txBody>
      </p:sp>
      <p:sp>
        <p:nvSpPr>
          <p:cNvPr id="4" name="文本框 3">
            <a:extLst>
              <a:ext uri="{FF2B5EF4-FFF2-40B4-BE49-F238E27FC236}">
                <a16:creationId xmlns:a16="http://schemas.microsoft.com/office/drawing/2014/main" id="{86E0E875-854A-F9C4-1B37-45151ED8BB7A}"/>
              </a:ext>
            </a:extLst>
          </p:cNvPr>
          <p:cNvSpPr txBox="1"/>
          <p:nvPr/>
        </p:nvSpPr>
        <p:spPr>
          <a:xfrm>
            <a:off x="7423841" y="1006856"/>
            <a:ext cx="4065007" cy="4401205"/>
          </a:xfrm>
          <a:prstGeom prst="rect">
            <a:avLst/>
          </a:prstGeom>
          <a:noFill/>
        </p:spPr>
        <p:txBody>
          <a:bodyPr wrap="square">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solidFill>
                  <a:srgbClr val="0070C0"/>
                </a:solidFill>
                <a:latin typeface="+mn-ea"/>
                <a:ea typeface="+mn-ea"/>
              </a:rPr>
              <a:t>对比</a:t>
            </a:r>
            <a:r>
              <a:rPr lang="zh-CN" altLang="en-US" sz="2000" b="1" dirty="0">
                <a:solidFill>
                  <a:srgbClr val="C00000"/>
                </a:solidFill>
                <a:latin typeface="+mn-ea"/>
                <a:ea typeface="+mn-ea"/>
              </a:rPr>
              <a:t>密钥</a:t>
            </a:r>
            <a:r>
              <a:rPr lang="zh-CN" altLang="en-US" sz="2000" dirty="0">
                <a:solidFill>
                  <a:srgbClr val="0070C0"/>
                </a:solidFill>
                <a:latin typeface="+mn-ea"/>
                <a:ea typeface="+mn-ea"/>
              </a:rPr>
              <a:t>存储的</a:t>
            </a:r>
            <a:r>
              <a:rPr lang="en-US" altLang="zh-CN" sz="2000" dirty="0">
                <a:solidFill>
                  <a:srgbClr val="0070C0"/>
                </a:solidFill>
                <a:latin typeface="+mn-ea"/>
                <a:ea typeface="+mn-ea"/>
              </a:rPr>
              <a:t>2</a:t>
            </a:r>
            <a:r>
              <a:rPr lang="zh-CN" altLang="en-US" sz="2000" dirty="0">
                <a:solidFill>
                  <a:srgbClr val="0070C0"/>
                </a:solidFill>
                <a:latin typeface="+mn-ea"/>
                <a:ea typeface="+mn-ea"/>
              </a:rPr>
              <a:t>级要求：</a:t>
            </a:r>
            <a:endParaRPr lang="en-US" altLang="zh-CN" sz="2000" dirty="0">
              <a:solidFill>
                <a:srgbClr val="0070C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solidFill>
                  <a:srgbClr val="0070C0"/>
                </a:solidFill>
                <a:latin typeface="+mn-ea"/>
                <a:ea typeface="+mn-ea"/>
              </a:rPr>
              <a:t>安全芯片须</a:t>
            </a:r>
            <a:r>
              <a:rPr lang="zh-CN" altLang="en-US" sz="2000" b="1" dirty="0">
                <a:solidFill>
                  <a:srgbClr val="0070C0"/>
                </a:solidFill>
                <a:latin typeface="+mn-ea"/>
                <a:ea typeface="+mn-ea"/>
              </a:rPr>
              <a:t>支持带校验的密钥存储</a:t>
            </a:r>
            <a:endParaRPr lang="zh-CN" altLang="en-US" sz="2000" dirty="0">
              <a:solidFill>
                <a:srgbClr val="0070C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solidFill>
                  <a:srgbClr val="0070C0"/>
                </a:solidFill>
                <a:latin typeface="+mn-ea"/>
                <a:ea typeface="+mn-ea"/>
              </a:rPr>
              <a:t>安全芯片内存储的密钥及密钥相关信息</a:t>
            </a:r>
            <a:r>
              <a:rPr lang="zh-CN" altLang="en-US" sz="2000" b="1" dirty="0">
                <a:solidFill>
                  <a:srgbClr val="C00000"/>
                </a:solidFill>
                <a:latin typeface="+mn-ea"/>
                <a:ea typeface="+mn-ea"/>
              </a:rPr>
              <a:t>须存放在可控且专用的存储区域</a:t>
            </a:r>
            <a:r>
              <a:rPr lang="zh-CN" altLang="en-US" sz="2000" dirty="0">
                <a:solidFill>
                  <a:srgbClr val="0070C0"/>
                </a:solidFill>
                <a:latin typeface="+mn-ea"/>
                <a:ea typeface="+mn-ea"/>
              </a:rPr>
              <a:t>，具有</a:t>
            </a:r>
            <a:r>
              <a:rPr lang="zh-CN" altLang="en-US" sz="2000" b="1" dirty="0">
                <a:solidFill>
                  <a:srgbClr val="0070C0"/>
                </a:solidFill>
                <a:latin typeface="+mn-ea"/>
                <a:ea typeface="+mn-ea"/>
              </a:rPr>
              <a:t>防止</a:t>
            </a:r>
            <a:r>
              <a:rPr lang="zh-CN" altLang="en-US" sz="2000" dirty="0">
                <a:solidFill>
                  <a:srgbClr val="0070C0"/>
                </a:solidFill>
                <a:latin typeface="+mn-ea"/>
                <a:ea typeface="+mn-ea"/>
              </a:rPr>
              <a:t>通过安全芯片的物理接口和逻辑接口对密钥进行</a:t>
            </a:r>
            <a:r>
              <a:rPr lang="zh-CN" altLang="en-US" sz="2000" b="1" dirty="0">
                <a:solidFill>
                  <a:srgbClr val="0070C0"/>
                </a:solidFill>
                <a:latin typeface="+mn-ea"/>
                <a:ea typeface="+mn-ea"/>
              </a:rPr>
              <a:t>非法访问</a:t>
            </a:r>
            <a:r>
              <a:rPr lang="zh-CN" altLang="en-US" sz="2000" dirty="0">
                <a:solidFill>
                  <a:srgbClr val="0070C0"/>
                </a:solidFill>
                <a:latin typeface="+mn-ea"/>
                <a:ea typeface="+mn-ea"/>
              </a:rPr>
              <a:t>的安全机制</a:t>
            </a:r>
            <a:endParaRPr lang="en-US" altLang="zh-CN" sz="2000" dirty="0">
              <a:solidFill>
                <a:srgbClr val="0070C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solidFill>
                  <a:srgbClr val="0070C0"/>
                </a:solidFill>
                <a:latin typeface="+mn-ea"/>
                <a:ea typeface="+mn-ea"/>
              </a:rPr>
              <a:t>对比</a:t>
            </a:r>
            <a:r>
              <a:rPr lang="zh-CN" altLang="en-US" sz="2000" b="1" dirty="0">
                <a:solidFill>
                  <a:srgbClr val="C00000"/>
                </a:solidFill>
                <a:latin typeface="+mn-ea"/>
                <a:ea typeface="+mn-ea"/>
              </a:rPr>
              <a:t>密钥</a:t>
            </a:r>
            <a:r>
              <a:rPr lang="zh-CN" altLang="en-US" sz="2000" dirty="0">
                <a:solidFill>
                  <a:srgbClr val="0070C0"/>
                </a:solidFill>
                <a:latin typeface="+mn-ea"/>
                <a:ea typeface="+mn-ea"/>
              </a:rPr>
              <a:t>存储的</a:t>
            </a:r>
            <a:r>
              <a:rPr lang="en-US" altLang="zh-CN" sz="2000" dirty="0">
                <a:solidFill>
                  <a:srgbClr val="0070C0"/>
                </a:solidFill>
                <a:latin typeface="+mn-ea"/>
                <a:ea typeface="+mn-ea"/>
              </a:rPr>
              <a:t>3</a:t>
            </a:r>
            <a:r>
              <a:rPr lang="zh-CN" altLang="en-US" sz="2000" dirty="0">
                <a:solidFill>
                  <a:srgbClr val="0070C0"/>
                </a:solidFill>
                <a:latin typeface="+mn-ea"/>
                <a:ea typeface="+mn-ea"/>
              </a:rPr>
              <a:t>级要求：</a:t>
            </a:r>
            <a:endParaRPr lang="en-US" altLang="zh-CN" sz="2000" dirty="0">
              <a:solidFill>
                <a:srgbClr val="0070C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solidFill>
                  <a:srgbClr val="0070C0"/>
                </a:solidFill>
                <a:latin typeface="+mn-ea"/>
                <a:ea typeface="+mn-ea"/>
              </a:rPr>
              <a:t>安全芯片须支持以</a:t>
            </a:r>
            <a:r>
              <a:rPr lang="zh-CN" altLang="en-US" sz="2000" b="1" dirty="0">
                <a:solidFill>
                  <a:srgbClr val="0070C0"/>
                </a:solidFill>
                <a:latin typeface="+mn-ea"/>
                <a:ea typeface="+mn-ea"/>
              </a:rPr>
              <a:t>密文形式</a:t>
            </a:r>
            <a:r>
              <a:rPr lang="zh-CN" altLang="en-US" sz="2000" dirty="0">
                <a:solidFill>
                  <a:srgbClr val="0070C0"/>
                </a:solidFill>
                <a:latin typeface="+mn-ea"/>
                <a:ea typeface="+mn-ea"/>
              </a:rPr>
              <a:t>存储密钥</a:t>
            </a:r>
          </a:p>
        </p:txBody>
      </p:sp>
      <p:sp>
        <p:nvSpPr>
          <p:cNvPr id="6" name="文本框 5">
            <a:extLst>
              <a:ext uri="{FF2B5EF4-FFF2-40B4-BE49-F238E27FC236}">
                <a16:creationId xmlns:a16="http://schemas.microsoft.com/office/drawing/2014/main" id="{9E857145-48EA-B92A-C664-5D83AAD43C7F}"/>
              </a:ext>
            </a:extLst>
          </p:cNvPr>
          <p:cNvSpPr txBox="1"/>
          <p:nvPr/>
        </p:nvSpPr>
        <p:spPr>
          <a:xfrm>
            <a:off x="3218083" y="6367603"/>
            <a:ext cx="8121807" cy="400110"/>
          </a:xfrm>
          <a:prstGeom prst="rect">
            <a:avLst/>
          </a:prstGeom>
          <a:noFill/>
        </p:spPr>
        <p:txBody>
          <a:bodyPr wrap="square">
            <a:spAutoFit/>
          </a:bodyPr>
          <a:lstStyle/>
          <a:p>
            <a:pPr algn="ctr"/>
            <a:r>
              <a:rPr lang="zh-CN" altLang="en-US" sz="2000" b="1" dirty="0">
                <a:solidFill>
                  <a:schemeClr val="accent1"/>
                </a:solidFill>
                <a:latin typeface="+mn-ea"/>
                <a:ea typeface="+mn-ea"/>
              </a:rPr>
              <a:t>相比而言，密钥安全级别更高，须存放在可控且专用的存储区域</a:t>
            </a:r>
          </a:p>
        </p:txBody>
      </p:sp>
    </p:spTree>
    <p:extLst>
      <p:ext uri="{BB962C8B-B14F-4D97-AF65-F5344CB8AC3E}">
        <p14:creationId xmlns:p14="http://schemas.microsoft.com/office/powerpoint/2010/main" val="697338016"/>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敏感信息保护：清除（要求）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170099"/>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a:t>
            </a:r>
            <a:r>
              <a:rPr lang="zh-CN" altLang="en-US" sz="2000" b="1" dirty="0">
                <a:solidFill>
                  <a:srgbClr val="C00000"/>
                </a:solidFill>
                <a:latin typeface="+mn-ea"/>
                <a:ea typeface="+mn-ea"/>
              </a:rPr>
              <a:t>根据需要</a:t>
            </a:r>
            <a:r>
              <a:rPr lang="zh-CN" altLang="en-US" sz="2000" dirty="0">
                <a:latin typeface="+mn-ea"/>
                <a:ea typeface="+mn-ea"/>
              </a:rPr>
              <a:t>正确、有效地清除敏感信息</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敏感信息清除需要有相应的权限</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敏感信息清除不得泄露敏感信息本身</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安全芯片须支持反复擦写等手段实现安全的敏感信息清除机制</a:t>
            </a:r>
            <a:endParaRPr lang="en-US" altLang="zh-CN" sz="2000" dirty="0">
              <a:latin typeface="+mn-ea"/>
              <a:ea typeface="+mn-ea"/>
            </a:endParaRPr>
          </a:p>
        </p:txBody>
      </p:sp>
    </p:spTree>
    <p:extLst>
      <p:ext uri="{BB962C8B-B14F-4D97-AF65-F5344CB8AC3E}">
        <p14:creationId xmlns:p14="http://schemas.microsoft.com/office/powerpoint/2010/main" val="187444183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敏感信息保护：运算（要求）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409342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安全芯片能够正确、有效地对敏感信息进行运算</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安全芯片在运算过程中不得输出敏感信息</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访问敏感信息运算过程使用的数据存储区需要相应的权限</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敏感信息运算过程使用的数据存储区在</a:t>
            </a:r>
            <a:r>
              <a:rPr lang="zh-CN" altLang="en-US" sz="2000" b="1" dirty="0">
                <a:solidFill>
                  <a:srgbClr val="C00000"/>
                </a:solidFill>
                <a:latin typeface="+mn-ea"/>
                <a:ea typeface="+mn-ea"/>
              </a:rPr>
              <a:t>运算结束时须立即自行清零</a:t>
            </a:r>
            <a:endParaRPr lang="en-US" altLang="zh-CN" sz="2000"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敏感信息的</a:t>
            </a:r>
            <a:r>
              <a:rPr lang="zh-CN" altLang="en-US" sz="2000" b="1" dirty="0">
                <a:solidFill>
                  <a:srgbClr val="C00000"/>
                </a:solidFill>
                <a:latin typeface="+mn-ea"/>
                <a:ea typeface="+mn-ea"/>
              </a:rPr>
              <a:t>运算须在可控且专用的安全存储区域</a:t>
            </a:r>
            <a:r>
              <a:rPr lang="zh-CN" altLang="en-US" sz="2000" dirty="0">
                <a:latin typeface="+mn-ea"/>
                <a:ea typeface="+mn-ea"/>
              </a:rPr>
              <a:t>内进行</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小说明：这里说的是“运算”要在可控且安全的内存里做</a:t>
            </a:r>
          </a:p>
        </p:txBody>
      </p:sp>
    </p:spTree>
    <p:extLst>
      <p:ext uri="{BB962C8B-B14F-4D97-AF65-F5344CB8AC3E}">
        <p14:creationId xmlns:p14="http://schemas.microsoft.com/office/powerpoint/2010/main" val="460397210"/>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敏感信息保护：传输（要求）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47787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a:t>
            </a:r>
            <a:r>
              <a:rPr lang="zh-CN" altLang="en-US" sz="2000" b="1" dirty="0">
                <a:solidFill>
                  <a:srgbClr val="C00000"/>
                </a:solidFill>
                <a:latin typeface="+mn-ea"/>
                <a:ea typeface="+mn-ea"/>
              </a:rPr>
              <a:t>根据需要</a:t>
            </a:r>
            <a:r>
              <a:rPr lang="zh-CN" altLang="en-US" sz="2000" dirty="0">
                <a:latin typeface="+mn-ea"/>
                <a:ea typeface="+mn-ea"/>
              </a:rPr>
              <a:t>正确、有效地输入或输出</a:t>
            </a:r>
            <a:r>
              <a:rPr lang="zh-CN" altLang="en-US" sz="2000" b="1" dirty="0">
                <a:solidFill>
                  <a:srgbClr val="C00000"/>
                </a:solidFill>
                <a:latin typeface="+mn-ea"/>
                <a:ea typeface="+mn-ea"/>
              </a:rPr>
              <a:t>允许传输</a:t>
            </a:r>
            <a:r>
              <a:rPr lang="zh-CN" altLang="en-US" sz="2000" dirty="0">
                <a:latin typeface="+mn-ea"/>
                <a:ea typeface="+mn-ea"/>
              </a:rPr>
              <a:t>的敏感信息</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敏感信息的传输需要相应的权限</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允许传输的敏感信息须以密文形式传输</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对不允许传输的敏感信息，安全芯片须具有相应</a:t>
            </a:r>
            <a:r>
              <a:rPr lang="zh-CN" altLang="en-US" sz="2000" b="1" dirty="0">
                <a:solidFill>
                  <a:srgbClr val="C00000"/>
                </a:solidFill>
                <a:latin typeface="+mn-ea"/>
                <a:ea typeface="+mn-ea"/>
              </a:rPr>
              <a:t>安全机制保证敏感信息只在安全芯片内部进行处理</a:t>
            </a:r>
            <a:endParaRPr lang="en-US" altLang="zh-CN" sz="2000"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：同安全等级</a:t>
            </a:r>
            <a:r>
              <a:rPr lang="en-US" altLang="zh-CN" sz="2000" dirty="0">
                <a:latin typeface="+mn-ea"/>
                <a:ea typeface="+mn-ea"/>
              </a:rPr>
              <a:t>2</a:t>
            </a:r>
          </a:p>
        </p:txBody>
      </p:sp>
    </p:spTree>
    <p:extLst>
      <p:ext uri="{BB962C8B-B14F-4D97-AF65-F5344CB8AC3E}">
        <p14:creationId xmlns:p14="http://schemas.microsoft.com/office/powerpoint/2010/main" val="3965321805"/>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固件安全：存储（要求）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170099"/>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安全芯片中的固件不得通过接口读出</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除固件本身外，其他代码不得读写固件的代码</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除固件本身外，其他代码读写固件中的数据需要相应的权限</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安全芯片中的固件须以密文形式存储</a:t>
            </a:r>
            <a:endParaRPr lang="en-US" altLang="zh-CN" sz="2000" dirty="0">
              <a:latin typeface="+mn-ea"/>
              <a:ea typeface="+mn-ea"/>
            </a:endParaRPr>
          </a:p>
        </p:txBody>
      </p:sp>
    </p:spTree>
    <p:extLst>
      <p:ext uri="{BB962C8B-B14F-4D97-AF65-F5344CB8AC3E}">
        <p14:creationId xmlns:p14="http://schemas.microsoft.com/office/powerpoint/2010/main" val="7385479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固件安全：执行（要求）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63176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安全芯片能够正确、有效地实现声明的功能</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安全芯片固件不得实现未声明的功能</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安全芯片须采用异常处理机制等措施保证固件自身的健壮性和完整性</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安全芯片须具有硬件实现的存储访问控制等系统级保护机制</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安全芯片须充分使用安全芯片硬件提供的保护机制，保证固件的安全可靠执行</a:t>
            </a:r>
            <a:endParaRPr lang="en-US" altLang="zh-CN" sz="2000" dirty="0">
              <a:latin typeface="+mn-ea"/>
              <a:ea typeface="+mn-ea"/>
            </a:endParaRPr>
          </a:p>
        </p:txBody>
      </p:sp>
    </p:spTree>
    <p:extLst>
      <p:ext uri="{BB962C8B-B14F-4D97-AF65-F5344CB8AC3E}">
        <p14:creationId xmlns:p14="http://schemas.microsoft.com/office/powerpoint/2010/main" val="2673899850"/>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固件安全：导入（要求）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2708434"/>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安全芯片能够正确、有效地执行固件的导入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安全芯片的固件不可再次导入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安全芯片固件的初次导入须授权</a:t>
            </a:r>
            <a:endParaRPr lang="en-US" altLang="zh-CN" sz="2000" dirty="0">
              <a:latin typeface="+mn-ea"/>
              <a:ea typeface="+mn-ea"/>
            </a:endParaRPr>
          </a:p>
        </p:txBody>
      </p:sp>
    </p:spTree>
    <p:extLst>
      <p:ext uri="{BB962C8B-B14F-4D97-AF65-F5344CB8AC3E}">
        <p14:creationId xmlns:p14="http://schemas.microsoft.com/office/powerpoint/2010/main" val="822379270"/>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自检（要求）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47787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安全芯片上电和复位时能够对支持的各种密码算法进行主动自检并生成自检状态</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安全芯片须支持在固件导入后对支持的密码算法进行主动自检并返回自检报告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在外部指令要求下，安全芯片能够对支持的各种密码算法进行自检并返回自检报告</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安全芯片须支持在检测到安全芯片面临风险时对支持的密码算法进行主动自检并返回自检报告</a:t>
            </a:r>
            <a:endParaRPr lang="en-US" altLang="zh-CN" sz="2000" dirty="0">
              <a:latin typeface="+mn-ea"/>
              <a:ea typeface="+mn-ea"/>
            </a:endParaRPr>
          </a:p>
        </p:txBody>
      </p:sp>
    </p:spTree>
    <p:extLst>
      <p:ext uri="{BB962C8B-B14F-4D97-AF65-F5344CB8AC3E}">
        <p14:creationId xmlns:p14="http://schemas.microsoft.com/office/powerpoint/2010/main" val="2260365566"/>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审计：安全芯片标识（要求）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2708434"/>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安全芯片须具有唯一标识</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安全芯片须具有可校验的唯一标识。</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安全芯片须具有逻辑或物理的安全机制保证标识不被更改</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：同安全等级</a:t>
            </a:r>
            <a:r>
              <a:rPr lang="en-US" altLang="zh-CN" sz="2000" dirty="0">
                <a:latin typeface="+mn-ea"/>
                <a:ea typeface="+mn-ea"/>
              </a:rPr>
              <a:t>2</a:t>
            </a:r>
          </a:p>
        </p:txBody>
      </p:sp>
    </p:spTree>
    <p:extLst>
      <p:ext uri="{BB962C8B-B14F-4D97-AF65-F5344CB8AC3E}">
        <p14:creationId xmlns:p14="http://schemas.microsoft.com/office/powerpoint/2010/main" val="3444153684"/>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审计：生命周期标识（要求）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01621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无要求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：须定义安全芯片的生命周期模型，并对生命周期各阶段进行标识</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安全芯片须具有相应的文档跟踪记录安全芯片所处的生命周期阶段</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安全芯片须具有相应的管理机制维护安全芯片的生命周期，并根据生命周期阶段的变化进行相应的处理</a:t>
            </a:r>
            <a:endParaRPr lang="en-US" altLang="zh-CN" sz="2000" dirty="0">
              <a:latin typeface="+mn-ea"/>
              <a:ea typeface="+mn-ea"/>
            </a:endParaRPr>
          </a:p>
        </p:txBody>
      </p:sp>
    </p:spTree>
    <p:extLst>
      <p:ext uri="{BB962C8B-B14F-4D97-AF65-F5344CB8AC3E}">
        <p14:creationId xmlns:p14="http://schemas.microsoft.com/office/powerpoint/2010/main" val="23784285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E61A00-FB9D-ADF1-47F3-3249400A4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666" y="1057411"/>
            <a:ext cx="8518208" cy="4285298"/>
          </a:xfrm>
          <a:prstGeom prst="rect">
            <a:avLst/>
          </a:prstGeom>
        </p:spPr>
      </p:pic>
      <p:sp>
        <p:nvSpPr>
          <p:cNvPr id="10" name="标题 9"/>
          <p:cNvSpPr>
            <a:spLocks noGrp="1"/>
          </p:cNvSpPr>
          <p:nvPr>
            <p:ph type="title"/>
          </p:nvPr>
        </p:nvSpPr>
        <p:spPr/>
        <p:txBody>
          <a:bodyPr/>
          <a:lstStyle/>
          <a:p>
            <a:r>
              <a:rPr lang="zh-CN" altLang="en-US" dirty="0"/>
              <a:t>密码</a:t>
            </a:r>
            <a:r>
              <a:rPr lang="en-US" altLang="zh-CN" dirty="0"/>
              <a:t>SoC</a:t>
            </a:r>
            <a:r>
              <a:rPr lang="zh-CN" altLang="en-US" dirty="0"/>
              <a:t>典型架构</a:t>
            </a:r>
          </a:p>
        </p:txBody>
      </p:sp>
      <p:sp>
        <p:nvSpPr>
          <p:cNvPr id="8" name="平行四边形 7"/>
          <p:cNvSpPr/>
          <p:nvPr/>
        </p:nvSpPr>
        <p:spPr>
          <a:xfrm>
            <a:off x="-1906555" y="1626014"/>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41337" y="2933686"/>
            <a:ext cx="2465860" cy="116134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r>
              <a:rPr lang="en-US" altLang="zh-CN" sz="2000" b="1" dirty="0">
                <a:solidFill>
                  <a:srgbClr val="C00000"/>
                </a:solidFill>
                <a:latin typeface="+mn-ea"/>
                <a:ea typeface="+mn-ea"/>
              </a:rPr>
              <a:t>SoC</a:t>
            </a:r>
            <a:r>
              <a:rPr lang="zh-CN" altLang="en-US" sz="2000" dirty="0">
                <a:solidFill>
                  <a:schemeClr val="tx1"/>
                </a:solidFill>
                <a:latin typeface="+mn-ea"/>
                <a:ea typeface="+mn-ea"/>
              </a:rPr>
              <a:t>全称</a:t>
            </a:r>
            <a:r>
              <a:rPr lang="en-US" altLang="zh-CN" sz="2000" dirty="0">
                <a:solidFill>
                  <a:schemeClr val="tx1"/>
                </a:solidFill>
                <a:latin typeface="+mn-ea"/>
                <a:ea typeface="+mn-ea"/>
              </a:rPr>
              <a:t>System on a Chip</a:t>
            </a:r>
            <a:r>
              <a:rPr lang="zh-CN" altLang="en-US" sz="2000" dirty="0">
                <a:solidFill>
                  <a:schemeClr val="tx1"/>
                </a:solidFill>
                <a:latin typeface="+mn-ea"/>
                <a:ea typeface="+mn-ea"/>
              </a:rPr>
              <a:t>，芯片</a:t>
            </a:r>
            <a:r>
              <a:rPr lang="zh-CN" altLang="en-US" sz="2000" b="1" dirty="0">
                <a:solidFill>
                  <a:srgbClr val="C00000"/>
                </a:solidFill>
                <a:latin typeface="+mn-ea"/>
                <a:ea typeface="+mn-ea"/>
              </a:rPr>
              <a:t>系统</a:t>
            </a:r>
            <a:r>
              <a:rPr lang="zh-CN" altLang="en-US" sz="2000" dirty="0">
                <a:solidFill>
                  <a:schemeClr val="tx1"/>
                </a:solidFill>
                <a:latin typeface="+mn-ea"/>
                <a:ea typeface="+mn-ea"/>
              </a:rPr>
              <a:t>集成</a:t>
            </a:r>
          </a:p>
        </p:txBody>
      </p:sp>
      <p:sp>
        <p:nvSpPr>
          <p:cNvPr id="20" name="文本框 19"/>
          <p:cNvSpPr txBox="1"/>
          <p:nvPr/>
        </p:nvSpPr>
        <p:spPr>
          <a:xfrm>
            <a:off x="648928" y="2027056"/>
            <a:ext cx="2163408" cy="505588"/>
          </a:xfrm>
          <a:prstGeom prst="rect">
            <a:avLst/>
          </a:prstGeom>
          <a:noFill/>
        </p:spPr>
        <p:txBody>
          <a:bodyPr wrap="square" lIns="0" tIns="0" rIns="0" bIns="0" rtlCol="0">
            <a:spAutoFit/>
          </a:bodyPr>
          <a:lstStyle/>
          <a:p>
            <a:pPr algn="r">
              <a:lnSpc>
                <a:spcPct val="130000"/>
              </a:lnSpc>
            </a:pPr>
            <a:r>
              <a:rPr lang="zh-CN" altLang="en-US" sz="2800" b="1" spc="300" dirty="0">
                <a:solidFill>
                  <a:schemeClr val="accent1"/>
                </a:solidFill>
                <a:latin typeface="+mj-ea"/>
                <a:ea typeface="+mj-ea"/>
              </a:rPr>
              <a:t>密码</a:t>
            </a:r>
            <a:r>
              <a:rPr lang="en-US" altLang="zh-CN" sz="2800" b="1" spc="300" dirty="0">
                <a:solidFill>
                  <a:schemeClr val="accent1"/>
                </a:solidFill>
                <a:latin typeface="+mj-ea"/>
                <a:ea typeface="+mj-ea"/>
              </a:rPr>
              <a:t>SoC</a:t>
            </a:r>
            <a:endParaRPr lang="zh-CN" altLang="en-US" sz="2800" b="1" spc="300" dirty="0">
              <a:solidFill>
                <a:schemeClr val="accent1"/>
              </a:solidFill>
              <a:latin typeface="+mj-ea"/>
              <a:ea typeface="+mj-ea"/>
            </a:endParaRPr>
          </a:p>
        </p:txBody>
      </p:sp>
      <p:sp>
        <p:nvSpPr>
          <p:cNvPr id="2" name="文本框 1">
            <a:extLst>
              <a:ext uri="{FF2B5EF4-FFF2-40B4-BE49-F238E27FC236}">
                <a16:creationId xmlns:a16="http://schemas.microsoft.com/office/drawing/2014/main" id="{50AFDC6F-B8B8-595D-CE69-568DDB40D58E}"/>
              </a:ext>
            </a:extLst>
          </p:cNvPr>
          <p:cNvSpPr txBox="1"/>
          <p:nvPr/>
        </p:nvSpPr>
        <p:spPr>
          <a:xfrm>
            <a:off x="541337" y="5431730"/>
            <a:ext cx="11109325" cy="707886"/>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密码协处理器</a:t>
            </a:r>
            <a:r>
              <a:rPr lang="zh-CN" altLang="en-US" sz="2000" dirty="0">
                <a:latin typeface="+mn-ea"/>
                <a:ea typeface="+mn-ea"/>
              </a:rPr>
              <a:t>（密码加速引擎） ：采用</a:t>
            </a:r>
            <a:r>
              <a:rPr lang="zh-CN" altLang="en-US" sz="2000" b="1" dirty="0">
                <a:solidFill>
                  <a:srgbClr val="C00000"/>
                </a:solidFill>
                <a:latin typeface="+mn-ea"/>
              </a:rPr>
              <a:t>软硬件协同设计</a:t>
            </a:r>
            <a:r>
              <a:rPr lang="zh-CN" altLang="en-US" sz="2000" dirty="0">
                <a:latin typeface="+mn-ea"/>
              </a:rPr>
              <a:t>思想，</a:t>
            </a:r>
            <a:r>
              <a:rPr lang="en-US" altLang="zh-CN" sz="2000" dirty="0">
                <a:latin typeface="+mn-ea"/>
                <a:ea typeface="+mn-ea"/>
              </a:rPr>
              <a:t>CPU</a:t>
            </a:r>
            <a:r>
              <a:rPr lang="zh-CN" altLang="en-US" sz="2000" dirty="0">
                <a:latin typeface="+mn-ea"/>
                <a:ea typeface="+mn-ea"/>
              </a:rPr>
              <a:t>旁边连接的纯硬件模块，用于实现高速的密码运算</a:t>
            </a:r>
            <a:endParaRPr lang="en-US" altLang="zh-CN" sz="2000" dirty="0">
              <a:latin typeface="+mn-ea"/>
              <a:ea typeface="+mn-ea"/>
            </a:endParaRPr>
          </a:p>
        </p:txBody>
      </p:sp>
      <p:cxnSp>
        <p:nvCxnSpPr>
          <p:cNvPr id="7" name="直接连接符 6">
            <a:extLst>
              <a:ext uri="{FF2B5EF4-FFF2-40B4-BE49-F238E27FC236}">
                <a16:creationId xmlns:a16="http://schemas.microsoft.com/office/drawing/2014/main" id="{0784DCDB-C89E-E469-4058-4CF5FC4E59E5}"/>
              </a:ext>
            </a:extLst>
          </p:cNvPr>
          <p:cNvCxnSpPr>
            <a:cxnSpLocks/>
          </p:cNvCxnSpPr>
          <p:nvPr/>
        </p:nvCxnSpPr>
        <p:spPr>
          <a:xfrm flipH="1">
            <a:off x="5375787" y="4271650"/>
            <a:ext cx="1445342" cy="55869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03A42E8-1C28-B4BC-FD8C-851D917B3B35}"/>
              </a:ext>
            </a:extLst>
          </p:cNvPr>
          <p:cNvSpPr txBox="1"/>
          <p:nvPr/>
        </p:nvSpPr>
        <p:spPr>
          <a:xfrm>
            <a:off x="3934707" y="4516828"/>
            <a:ext cx="1612362" cy="532838"/>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r>
              <a:rPr lang="zh-CN" altLang="en-US" sz="1400" b="1" dirty="0">
                <a:solidFill>
                  <a:srgbClr val="C00000"/>
                </a:solidFill>
                <a:latin typeface="+mn-ea"/>
                <a:ea typeface="+mn-ea"/>
              </a:rPr>
              <a:t>补充：</a:t>
            </a:r>
            <a:endParaRPr lang="en-US" altLang="zh-CN" sz="1400" b="1" dirty="0">
              <a:solidFill>
                <a:srgbClr val="C00000"/>
              </a:solidFill>
              <a:latin typeface="+mn-ea"/>
              <a:ea typeface="+mn-ea"/>
            </a:endParaRPr>
          </a:p>
          <a:p>
            <a:r>
              <a:rPr lang="zh-CN" altLang="en-US" sz="1400" b="1" dirty="0">
                <a:solidFill>
                  <a:srgbClr val="C00000"/>
                </a:solidFill>
                <a:latin typeface="+mn-ea"/>
                <a:ea typeface="+mn-ea"/>
              </a:rPr>
              <a:t>随机数发生器</a:t>
            </a:r>
          </a:p>
        </p:txBody>
      </p:sp>
      <p:pic>
        <p:nvPicPr>
          <p:cNvPr id="4" name="图片 3">
            <a:extLst>
              <a:ext uri="{FF2B5EF4-FFF2-40B4-BE49-F238E27FC236}">
                <a16:creationId xmlns:a16="http://schemas.microsoft.com/office/drawing/2014/main" id="{3280A065-9AC4-7F6D-D558-E0B932746C92}"/>
              </a:ext>
            </a:extLst>
          </p:cNvPr>
          <p:cNvPicPr>
            <a:picLocks noChangeAspect="1"/>
          </p:cNvPicPr>
          <p:nvPr/>
        </p:nvPicPr>
        <p:blipFill>
          <a:blip r:embed="rId4"/>
          <a:stretch>
            <a:fillRect/>
          </a:stretch>
        </p:blipFill>
        <p:spPr>
          <a:xfrm>
            <a:off x="6339645" y="1454973"/>
            <a:ext cx="2943242" cy="2916053"/>
          </a:xfrm>
          <a:prstGeom prst="rect">
            <a:avLst/>
          </a:prstGeom>
        </p:spPr>
      </p:pic>
    </p:spTree>
    <p:extLst>
      <p:ext uri="{BB962C8B-B14F-4D97-AF65-F5344CB8AC3E}">
        <p14:creationId xmlns:p14="http://schemas.microsoft.com/office/powerpoint/2010/main" val="36873189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攻击的削弱与防护：版图保护（要求）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896246"/>
            <a:ext cx="11029131" cy="532453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：无要求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安全芯片上硬件电路实现的分组密码算法、公钥密码算法、序列密码算法和杂凑密码算法</a:t>
            </a:r>
            <a:r>
              <a:rPr lang="zh-CN" altLang="en-US" sz="2000" b="1" dirty="0">
                <a:solidFill>
                  <a:srgbClr val="C00000"/>
                </a:solidFill>
                <a:latin typeface="+mn-ea"/>
                <a:ea typeface="+mn-ea"/>
              </a:rPr>
              <a:t>混合布线</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安全芯片版图上各</a:t>
            </a:r>
            <a:r>
              <a:rPr lang="zh-CN" altLang="en-US" sz="2000" b="1" dirty="0">
                <a:solidFill>
                  <a:srgbClr val="C00000"/>
                </a:solidFill>
                <a:latin typeface="+mn-ea"/>
                <a:ea typeface="+mn-ea"/>
              </a:rPr>
              <a:t>逻辑模块间</a:t>
            </a:r>
            <a:r>
              <a:rPr lang="zh-CN" altLang="en-US" sz="2000" dirty="0">
                <a:latin typeface="+mn-ea"/>
                <a:ea typeface="+mn-ea"/>
              </a:rPr>
              <a:t>不得有明显的</a:t>
            </a:r>
            <a:r>
              <a:rPr lang="zh-CN" altLang="en-US" sz="2000" b="1" dirty="0">
                <a:solidFill>
                  <a:srgbClr val="C00000"/>
                </a:solidFill>
                <a:latin typeface="+mn-ea"/>
                <a:ea typeface="+mn-ea"/>
              </a:rPr>
              <a:t>通信链路</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安全芯片版图的布线须</a:t>
            </a:r>
            <a:r>
              <a:rPr lang="zh-CN" altLang="en-US" sz="2000" b="1" dirty="0">
                <a:solidFill>
                  <a:srgbClr val="C00000"/>
                </a:solidFill>
                <a:latin typeface="+mn-ea"/>
                <a:ea typeface="+mn-ea"/>
              </a:rPr>
              <a:t>分多层实现</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a:t>
            </a:r>
            <a:r>
              <a:rPr lang="zh-CN" altLang="en-US" sz="2000" b="1" dirty="0">
                <a:solidFill>
                  <a:srgbClr val="C00000"/>
                </a:solidFill>
                <a:latin typeface="+mn-ea"/>
                <a:ea typeface="+mn-ea"/>
              </a:rPr>
              <a:t>屏蔽层</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安全芯片版图上对</a:t>
            </a:r>
            <a:r>
              <a:rPr lang="zh-CN" altLang="en-US" sz="2000" b="1" dirty="0">
                <a:solidFill>
                  <a:srgbClr val="C00000"/>
                </a:solidFill>
                <a:latin typeface="+mn-ea"/>
                <a:ea typeface="+mn-ea"/>
              </a:rPr>
              <a:t>传输密钥和敏感信息的通信链路</a:t>
            </a:r>
            <a:r>
              <a:rPr lang="zh-CN" altLang="en-US" sz="2000" dirty="0">
                <a:latin typeface="+mn-ea"/>
                <a:ea typeface="+mn-ea"/>
              </a:rPr>
              <a:t>须设置防护措施</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a:t>
            </a:r>
            <a:r>
              <a:rPr lang="zh-CN" altLang="en-US" sz="2000" b="1" dirty="0">
                <a:solidFill>
                  <a:srgbClr val="C00000"/>
                </a:solidFill>
                <a:latin typeface="+mn-ea"/>
                <a:ea typeface="+mn-ea"/>
              </a:rPr>
              <a:t>主动保护的屏蔽层</a:t>
            </a:r>
            <a:endParaRPr lang="en-US" altLang="zh-CN" sz="2000" b="1" dirty="0">
              <a:solidFill>
                <a:srgbClr val="C00000"/>
              </a:solidFill>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小说明：芯片（正在或下次上电时检测到）受到攻击，能主动检测到攻击并触发报警</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安全芯片版图上所有自行设计的逻辑电路</a:t>
            </a:r>
            <a:r>
              <a:rPr lang="zh-CN" altLang="en-US" sz="2000" b="1" dirty="0">
                <a:solidFill>
                  <a:srgbClr val="C00000"/>
                </a:solidFill>
                <a:latin typeface="+mn-ea"/>
                <a:ea typeface="+mn-ea"/>
              </a:rPr>
              <a:t>整体均须采用混合布线</a:t>
            </a:r>
            <a:endParaRPr lang="en-US" altLang="zh-CN" sz="2000" b="1" dirty="0">
              <a:solidFill>
                <a:srgbClr val="C00000"/>
              </a:solidFill>
              <a:latin typeface="+mn-ea"/>
              <a:ea typeface="+mn-ea"/>
            </a:endParaRPr>
          </a:p>
        </p:txBody>
      </p:sp>
    </p:spTree>
    <p:extLst>
      <p:ext uri="{BB962C8B-B14F-4D97-AF65-F5344CB8AC3E}">
        <p14:creationId xmlns:p14="http://schemas.microsoft.com/office/powerpoint/2010/main" val="14079296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攻击的削弱与防护：密钥及敏感信息的自毁（要求）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63176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无要求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安全芯片在接到外部合法自毁指令时，能够</a:t>
            </a:r>
            <a:r>
              <a:rPr lang="zh-CN" altLang="en-US" sz="2000" b="1" dirty="0">
                <a:solidFill>
                  <a:srgbClr val="C00000"/>
                </a:solidFill>
                <a:latin typeface="+mn-ea"/>
                <a:ea typeface="+mn-ea"/>
              </a:rPr>
              <a:t>有效、可靠地完成密钥和敏感信息的自毁</a:t>
            </a:r>
            <a:endParaRPr lang="en-US" altLang="zh-CN" sz="2000" b="1" dirty="0">
              <a:solidFill>
                <a:srgbClr val="C00000"/>
              </a:solidFill>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小说明：这里的“外部合法自毁指令”是指用户或管理人员发来的</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a:t>
            </a:r>
            <a:r>
              <a:rPr lang="zh-CN" altLang="en-US" sz="2000" b="1" dirty="0">
                <a:solidFill>
                  <a:srgbClr val="C00000"/>
                </a:solidFill>
                <a:latin typeface="+mn-ea"/>
                <a:ea typeface="+mn-ea"/>
              </a:rPr>
              <a:t>主动完成</a:t>
            </a:r>
            <a:r>
              <a:rPr lang="zh-CN" altLang="en-US" sz="2000" dirty="0">
                <a:latin typeface="+mn-ea"/>
                <a:ea typeface="+mn-ea"/>
              </a:rPr>
              <a:t>密钥和敏感信息自毁的能力</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小说明：这里的“主动完成”是指芯片具备自行检测攻击、并触发自毁的能力</a:t>
            </a:r>
            <a:endParaRPr lang="en-US" altLang="zh-CN" sz="2000" dirty="0">
              <a:latin typeface="+mn-ea"/>
              <a:ea typeface="+mn-ea"/>
            </a:endParaRPr>
          </a:p>
        </p:txBody>
      </p:sp>
    </p:spTree>
    <p:extLst>
      <p:ext uri="{BB962C8B-B14F-4D97-AF65-F5344CB8AC3E}">
        <p14:creationId xmlns:p14="http://schemas.microsoft.com/office/powerpoint/2010/main" val="170595551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攻击的削弱与防护：计时攻击的防护（要求）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486287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无要求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安全芯片须具有相应的防护措施以保证安全芯片支持的各种密码算法在运算时，</a:t>
            </a:r>
            <a:r>
              <a:rPr lang="zh-CN" altLang="en-US" sz="2000" b="1" dirty="0">
                <a:solidFill>
                  <a:srgbClr val="C00000"/>
                </a:solidFill>
                <a:latin typeface="+mn-ea"/>
                <a:ea typeface="+mn-ea"/>
              </a:rPr>
              <a:t>运算时间与密钥和敏感信息之间没有明显的相关性</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送检单位须通过文档或其他方式对相应的防护措施及其有效性进行</a:t>
            </a:r>
            <a:r>
              <a:rPr lang="zh-CN" altLang="en-US" sz="2000" b="1" dirty="0">
                <a:solidFill>
                  <a:srgbClr val="C00000"/>
                </a:solidFill>
                <a:latin typeface="+mn-ea"/>
                <a:ea typeface="+mn-ea"/>
              </a:rPr>
              <a:t>描述和说明</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防护措施的有效性须</a:t>
            </a:r>
            <a:r>
              <a:rPr lang="zh-CN" altLang="en-US" sz="2000" b="1" dirty="0">
                <a:solidFill>
                  <a:srgbClr val="C00000"/>
                </a:solidFill>
                <a:latin typeface="+mn-ea"/>
                <a:ea typeface="+mn-ea"/>
              </a:rPr>
              <a:t>通过检测</a:t>
            </a:r>
            <a:endParaRPr lang="en-US" altLang="zh-CN" sz="2000" b="1" dirty="0">
              <a:solidFill>
                <a:srgbClr val="C00000"/>
              </a:solidFill>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小说明：至少需要厂商提供“自测报告”</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送检单位须通过</a:t>
            </a:r>
            <a:r>
              <a:rPr lang="zh-CN" altLang="en-US" sz="2000" b="1" dirty="0">
                <a:solidFill>
                  <a:srgbClr val="C00000"/>
                </a:solidFill>
                <a:latin typeface="+mn-ea"/>
                <a:ea typeface="+mn-ea"/>
              </a:rPr>
              <a:t>文档或其他方式</a:t>
            </a:r>
            <a:r>
              <a:rPr lang="zh-CN" altLang="en-US" sz="2000" dirty="0">
                <a:latin typeface="+mn-ea"/>
                <a:ea typeface="+mn-ea"/>
              </a:rPr>
              <a:t>对相应的防护措施及其有效性进行</a:t>
            </a:r>
            <a:r>
              <a:rPr lang="zh-CN" altLang="en-US" sz="2000" b="1" dirty="0">
                <a:solidFill>
                  <a:srgbClr val="C00000"/>
                </a:solidFill>
                <a:latin typeface="+mn-ea"/>
                <a:ea typeface="+mn-ea"/>
              </a:rPr>
              <a:t>证明</a:t>
            </a:r>
            <a:endParaRPr lang="en-US" altLang="zh-CN" sz="2000" b="1" dirty="0">
              <a:solidFill>
                <a:srgbClr val="C00000"/>
              </a:solidFill>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小说明：这里的“证明”，一般指形式化验证、可证明安全等手段</a:t>
            </a:r>
            <a:endParaRPr lang="en-US" altLang="zh-CN" sz="2000" dirty="0">
              <a:latin typeface="+mn-ea"/>
              <a:ea typeface="+mn-ea"/>
            </a:endParaRPr>
          </a:p>
        </p:txBody>
      </p:sp>
    </p:spTree>
    <p:extLst>
      <p:ext uri="{BB962C8B-B14F-4D97-AF65-F5344CB8AC3E}">
        <p14:creationId xmlns:p14="http://schemas.microsoft.com/office/powerpoint/2010/main" val="2448390521"/>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攻击的削弱与防护：能量分析攻击的防护（要求）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93954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无要求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安全芯片须具有相应的防护措施以保证安全芯片支持的各种密码算法在运算时，</a:t>
            </a:r>
            <a:r>
              <a:rPr lang="zh-CN" altLang="en-US" sz="2000" b="1" dirty="0">
                <a:solidFill>
                  <a:srgbClr val="C00000"/>
                </a:solidFill>
                <a:latin typeface="+mn-ea"/>
                <a:ea typeface="+mn-ea"/>
              </a:rPr>
              <a:t>能量消耗</a:t>
            </a:r>
            <a:r>
              <a:rPr lang="zh-CN" altLang="en-US" sz="2000" dirty="0">
                <a:latin typeface="+mn-ea"/>
                <a:ea typeface="+mn-ea"/>
              </a:rPr>
              <a:t>特征与密钥和敏感信息之间没有明显的相关性</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送检单位须通过文档或其他方式对相应的防护措施及其有效性进行描述和说明</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防护措施的有效性须通过检测</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送检单位须通过文档或其他方式对相应的防护措施及其有效性进行证明</a:t>
            </a:r>
            <a:endParaRPr lang="en-US" altLang="zh-CN" sz="2000" dirty="0">
              <a:latin typeface="+mn-ea"/>
              <a:ea typeface="+mn-ea"/>
            </a:endParaRPr>
          </a:p>
        </p:txBody>
      </p:sp>
    </p:spTree>
    <p:extLst>
      <p:ext uri="{BB962C8B-B14F-4D97-AF65-F5344CB8AC3E}">
        <p14:creationId xmlns:p14="http://schemas.microsoft.com/office/powerpoint/2010/main" val="3825360344"/>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攻击的削弱与防护：电磁分析攻击的防护（要求）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93954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无要求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安全芯片须具有相应的防护措施以保证安全芯片支持的各种密码算法在运算时，</a:t>
            </a:r>
            <a:r>
              <a:rPr lang="zh-CN" altLang="en-US" sz="2000" b="1" dirty="0">
                <a:solidFill>
                  <a:srgbClr val="C00000"/>
                </a:solidFill>
                <a:latin typeface="+mn-ea"/>
                <a:ea typeface="+mn-ea"/>
              </a:rPr>
              <a:t>电磁辐射</a:t>
            </a:r>
            <a:r>
              <a:rPr lang="zh-CN" altLang="en-US" sz="2000" dirty="0">
                <a:latin typeface="+mn-ea"/>
                <a:ea typeface="+mn-ea"/>
              </a:rPr>
              <a:t>特征与密钥和敏感信息之间没有明显的相关性</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送检单位须通过文档或其他方式对相应的防护措施及其有效性进行描述和说明</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防护措施的有效性须通过检测</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送检单位须通过文档或其他方式对相应的防护措施及其有效性进行证明</a:t>
            </a:r>
            <a:endParaRPr lang="en-US" altLang="zh-CN" sz="2000" dirty="0">
              <a:latin typeface="+mn-ea"/>
              <a:ea typeface="+mn-ea"/>
            </a:endParaRPr>
          </a:p>
        </p:txBody>
      </p:sp>
    </p:spTree>
    <p:extLst>
      <p:ext uri="{BB962C8B-B14F-4D97-AF65-F5344CB8AC3E}">
        <p14:creationId xmlns:p14="http://schemas.microsoft.com/office/powerpoint/2010/main" val="2750569465"/>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攻击的削弱与防护：故障攻击的防护（要求）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5170646"/>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无要求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当安全芯片工作条件中的电压、频率、温度等可导致故障的工作参数的改变使安全芯片处于易受攻击状态时，安全芯片应能够发现这些工作条件的改变，并采取相应的防护措施保护密钥和敏感信息不泄露</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送检单位须通过文档或其他方式对相应的防护措施及其有效性进行描述和说明</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防护措施的有效性须通过检测</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安全芯片须具有对光攻击的抵抗能力，并能够采取相应的防护措施保护密钥和敏感信息不泄露</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送检单位须通过文档或其他方式对相应的防护措施及其有效性进行证明</a:t>
            </a:r>
            <a:endParaRPr lang="en-US" altLang="zh-CN" sz="2000" dirty="0">
              <a:latin typeface="+mn-ea"/>
              <a:ea typeface="+mn-ea"/>
            </a:endParaRPr>
          </a:p>
        </p:txBody>
      </p:sp>
    </p:spTree>
    <p:extLst>
      <p:ext uri="{BB962C8B-B14F-4D97-AF65-F5344CB8AC3E}">
        <p14:creationId xmlns:p14="http://schemas.microsoft.com/office/powerpoint/2010/main" val="2434010884"/>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生命周期保证：单位资质（要求）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2708434"/>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具有国家密码管理局认定的资质</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同安全等级</a:t>
            </a:r>
            <a:r>
              <a:rPr lang="en-US" altLang="zh-CN" sz="2000" dirty="0">
                <a:latin typeface="+mn-ea"/>
                <a:ea typeface="+mn-ea"/>
              </a:rPr>
              <a:t>1</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同安全等级</a:t>
            </a:r>
            <a:r>
              <a:rPr lang="en-US" altLang="zh-CN" sz="2000" dirty="0">
                <a:latin typeface="+mn-ea"/>
                <a:ea typeface="+mn-ea"/>
              </a:rPr>
              <a:t>1</a:t>
            </a:r>
          </a:p>
        </p:txBody>
      </p:sp>
    </p:spTree>
    <p:extLst>
      <p:ext uri="{BB962C8B-B14F-4D97-AF65-F5344CB8AC3E}">
        <p14:creationId xmlns:p14="http://schemas.microsoft.com/office/powerpoint/2010/main" val="3982978297"/>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生命周期保证：文档（要求）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470898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安全芯片的配置管理、交付运行、开发安全和工具技术等各类文档齐全，并定期更新</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提交给检测机构的所有文档必须用符合相关规范的中文编写；如使用英文编写，应同时具备对应的中文版本</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安全芯片的各类文档分级管理，分开存放，访问不同级别的文档须具有相应权限</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安全芯片在生命周期的各个阶段须具有追踪记录文档</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检测机构对安全芯片在生命周期内的各阶段文档进行现场核查；如现场核查未通过，送检单位应根据现场核查结果对文档进行整改，并且</a:t>
            </a:r>
            <a:r>
              <a:rPr lang="en-US" altLang="zh-CN" sz="2000" dirty="0">
                <a:latin typeface="+mn-ea"/>
                <a:ea typeface="+mn-ea"/>
              </a:rPr>
              <a:t>3</a:t>
            </a:r>
            <a:r>
              <a:rPr lang="zh-CN" altLang="en-US" sz="2000" dirty="0">
                <a:latin typeface="+mn-ea"/>
                <a:ea typeface="+mn-ea"/>
              </a:rPr>
              <a:t>个月内不得再次申请现场核查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对不同文档的访问须具有相应的访问许可及访问记录</a:t>
            </a:r>
            <a:endParaRPr lang="en-US" altLang="zh-CN" sz="2000" dirty="0">
              <a:latin typeface="+mn-ea"/>
              <a:ea typeface="+mn-ea"/>
            </a:endParaRPr>
          </a:p>
        </p:txBody>
      </p:sp>
    </p:spTree>
    <p:extLst>
      <p:ext uri="{BB962C8B-B14F-4D97-AF65-F5344CB8AC3E}">
        <p14:creationId xmlns:p14="http://schemas.microsoft.com/office/powerpoint/2010/main" val="3875318978"/>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生命周期保证：开发环境安全（要求）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63176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安全芯片的开发环境须具有相应的规章制度及安全配置</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对安全芯片开发环境的访问须具有严格的人员控制</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安全芯片的开发环境须与外网物理隔离</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对安全芯片开发环境的访问须具有严格的记录</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对安全芯片开发环境的访问须具有严格的权限控制</a:t>
            </a:r>
            <a:endParaRPr lang="en-US" altLang="zh-CN" sz="2000" dirty="0">
              <a:latin typeface="+mn-ea"/>
              <a:ea typeface="+mn-ea"/>
            </a:endParaRPr>
          </a:p>
        </p:txBody>
      </p:sp>
    </p:spTree>
    <p:extLst>
      <p:ext uri="{BB962C8B-B14F-4D97-AF65-F5344CB8AC3E}">
        <p14:creationId xmlns:p14="http://schemas.microsoft.com/office/powerpoint/2010/main" val="353896022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生命周期保证：人员（要求）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93954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安全芯片的生命周期的各个阶段所涉及的工作人员须具有明确的职能划分</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工作人员仅能接触与本人工作相关的信息</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接触敏感信息的工作人员须签署相关的保密协议</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送检单位应严格控制工作人员接触的文档的传播范围</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检测机构可根据需要，不定期对安全芯片的研发、生产、销售各环节事宜进行质询，送检单位应予配合并提交相关资料</a:t>
            </a:r>
            <a:endParaRPr lang="en-US" altLang="zh-CN" sz="2000" dirty="0">
              <a:latin typeface="+mn-ea"/>
              <a:ea typeface="+mn-ea"/>
            </a:endParaRPr>
          </a:p>
        </p:txBody>
      </p:sp>
    </p:spTree>
    <p:extLst>
      <p:ext uri="{BB962C8B-B14F-4D97-AF65-F5344CB8AC3E}">
        <p14:creationId xmlns:p14="http://schemas.microsoft.com/office/powerpoint/2010/main" val="205734885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E61A00-FB9D-ADF1-47F3-3249400A4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666" y="1055421"/>
            <a:ext cx="8518208" cy="4285298"/>
          </a:xfrm>
          <a:prstGeom prst="rect">
            <a:avLst/>
          </a:prstGeom>
        </p:spPr>
      </p:pic>
      <p:sp>
        <p:nvSpPr>
          <p:cNvPr id="10" name="标题 9"/>
          <p:cNvSpPr>
            <a:spLocks noGrp="1"/>
          </p:cNvSpPr>
          <p:nvPr>
            <p:ph type="title"/>
          </p:nvPr>
        </p:nvSpPr>
        <p:spPr/>
        <p:txBody>
          <a:bodyPr/>
          <a:lstStyle/>
          <a:p>
            <a:r>
              <a:rPr lang="zh-CN" altLang="en-US" dirty="0"/>
              <a:t>密码</a:t>
            </a:r>
            <a:r>
              <a:rPr lang="en-US" altLang="zh-CN" dirty="0"/>
              <a:t>SoC</a:t>
            </a:r>
            <a:r>
              <a:rPr lang="zh-CN" altLang="en-US" dirty="0"/>
              <a:t>“非典型”架构</a:t>
            </a:r>
          </a:p>
        </p:txBody>
      </p:sp>
      <p:sp>
        <p:nvSpPr>
          <p:cNvPr id="8" name="平行四边形 7"/>
          <p:cNvSpPr/>
          <p:nvPr/>
        </p:nvSpPr>
        <p:spPr>
          <a:xfrm>
            <a:off x="-1906555" y="1626014"/>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41337" y="2874694"/>
            <a:ext cx="2465860" cy="1405321"/>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r>
              <a:rPr lang="zh-CN" altLang="en-US" sz="1800" dirty="0">
                <a:solidFill>
                  <a:schemeClr val="tx1"/>
                </a:solidFill>
                <a:latin typeface="+mn-ea"/>
                <a:ea typeface="+mn-ea"/>
              </a:rPr>
              <a:t>在芯片缺少某个密码算法时，也可以用通用</a:t>
            </a:r>
            <a:r>
              <a:rPr lang="en-US" altLang="zh-CN" sz="1800" dirty="0">
                <a:solidFill>
                  <a:schemeClr val="tx1"/>
                </a:solidFill>
                <a:latin typeface="+mn-ea"/>
                <a:ea typeface="+mn-ea"/>
              </a:rPr>
              <a:t>CPU</a:t>
            </a:r>
            <a:r>
              <a:rPr lang="zh-CN" altLang="en-US" sz="1800" dirty="0">
                <a:solidFill>
                  <a:schemeClr val="tx1"/>
                </a:solidFill>
                <a:latin typeface="+mn-ea"/>
                <a:ea typeface="+mn-ea"/>
              </a:rPr>
              <a:t>或</a:t>
            </a:r>
            <a:r>
              <a:rPr lang="en-US" altLang="zh-CN" sz="1800" dirty="0">
                <a:solidFill>
                  <a:schemeClr val="tx1"/>
                </a:solidFill>
                <a:latin typeface="+mn-ea"/>
                <a:ea typeface="+mn-ea"/>
              </a:rPr>
              <a:t>MCU</a:t>
            </a:r>
            <a:r>
              <a:rPr lang="zh-CN" altLang="en-US" sz="1800" dirty="0">
                <a:solidFill>
                  <a:schemeClr val="tx1"/>
                </a:solidFill>
                <a:latin typeface="+mn-ea"/>
                <a:ea typeface="+mn-ea"/>
              </a:rPr>
              <a:t>执行软件程序实现</a:t>
            </a:r>
          </a:p>
        </p:txBody>
      </p:sp>
      <p:sp>
        <p:nvSpPr>
          <p:cNvPr id="20" name="文本框 19"/>
          <p:cNvSpPr txBox="1"/>
          <p:nvPr/>
        </p:nvSpPr>
        <p:spPr>
          <a:xfrm>
            <a:off x="290884" y="2027056"/>
            <a:ext cx="2879496" cy="1065741"/>
          </a:xfrm>
          <a:prstGeom prst="rect">
            <a:avLst/>
          </a:prstGeom>
          <a:noFill/>
        </p:spPr>
        <p:txBody>
          <a:bodyPr wrap="square" lIns="0" tIns="0" rIns="0" bIns="0" rtlCol="0">
            <a:spAutoFit/>
          </a:bodyPr>
          <a:lstStyle/>
          <a:p>
            <a:pPr algn="r">
              <a:lnSpc>
                <a:spcPct val="130000"/>
              </a:lnSpc>
            </a:pPr>
            <a:r>
              <a:rPr lang="zh-CN" altLang="en-US" sz="2800" b="1" spc="300" dirty="0">
                <a:solidFill>
                  <a:schemeClr val="accent1"/>
                </a:solidFill>
                <a:latin typeface="+mj-ea"/>
                <a:ea typeface="+mj-ea"/>
              </a:rPr>
              <a:t>密码亦可软实现</a:t>
            </a:r>
          </a:p>
        </p:txBody>
      </p:sp>
      <p:sp>
        <p:nvSpPr>
          <p:cNvPr id="2" name="文本框 1">
            <a:extLst>
              <a:ext uri="{FF2B5EF4-FFF2-40B4-BE49-F238E27FC236}">
                <a16:creationId xmlns:a16="http://schemas.microsoft.com/office/drawing/2014/main" id="{50AFDC6F-B8B8-595D-CE69-568DDB40D58E}"/>
              </a:ext>
            </a:extLst>
          </p:cNvPr>
          <p:cNvSpPr txBox="1"/>
          <p:nvPr/>
        </p:nvSpPr>
        <p:spPr>
          <a:xfrm>
            <a:off x="541337" y="5342792"/>
            <a:ext cx="11109325" cy="861774"/>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典型应用场景：国外设计的芯片要支持</a:t>
            </a:r>
            <a:r>
              <a:rPr lang="zh-CN" altLang="en-US" sz="2000" b="1" dirty="0">
                <a:solidFill>
                  <a:srgbClr val="C00000"/>
                </a:solidFill>
                <a:latin typeface="+mn-ea"/>
                <a:ea typeface="+mn-ea"/>
              </a:rPr>
              <a:t>国产</a:t>
            </a:r>
            <a:r>
              <a:rPr lang="zh-CN" altLang="en-US" sz="2000" dirty="0">
                <a:latin typeface="+mn-ea"/>
                <a:ea typeface="+mn-ea"/>
              </a:rPr>
              <a:t>商用密码算法，只能软件实现了</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小说明：非专业手段，一般难以通过认证</a:t>
            </a:r>
            <a:endParaRPr lang="en-US" altLang="zh-CN" sz="2000" dirty="0">
              <a:latin typeface="+mn-ea"/>
              <a:ea typeface="+mn-ea"/>
            </a:endParaRPr>
          </a:p>
        </p:txBody>
      </p:sp>
      <p:cxnSp>
        <p:nvCxnSpPr>
          <p:cNvPr id="3" name="直接连接符 2">
            <a:extLst>
              <a:ext uri="{FF2B5EF4-FFF2-40B4-BE49-F238E27FC236}">
                <a16:creationId xmlns:a16="http://schemas.microsoft.com/office/drawing/2014/main" id="{8CB2B41C-32FD-C7ED-0A7B-04CA653D780A}"/>
              </a:ext>
            </a:extLst>
          </p:cNvPr>
          <p:cNvCxnSpPr>
            <a:cxnSpLocks/>
          </p:cNvCxnSpPr>
          <p:nvPr/>
        </p:nvCxnSpPr>
        <p:spPr>
          <a:xfrm flipH="1">
            <a:off x="5257801" y="4277033"/>
            <a:ext cx="1445342" cy="55869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0F6001B-CE65-542F-32D9-900D939E4C51}"/>
              </a:ext>
            </a:extLst>
          </p:cNvPr>
          <p:cNvSpPr txBox="1"/>
          <p:nvPr/>
        </p:nvSpPr>
        <p:spPr>
          <a:xfrm>
            <a:off x="3912584" y="4594119"/>
            <a:ext cx="1612362" cy="532838"/>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r>
              <a:rPr lang="zh-CN" altLang="en-US" sz="1400" b="1" dirty="0">
                <a:solidFill>
                  <a:schemeClr val="tx1"/>
                </a:solidFill>
                <a:latin typeface="+mn-ea"/>
                <a:ea typeface="+mn-ea"/>
              </a:rPr>
              <a:t>补充：</a:t>
            </a:r>
            <a:endParaRPr lang="en-US" altLang="zh-CN" sz="1400" b="1" dirty="0">
              <a:solidFill>
                <a:schemeClr val="tx1"/>
              </a:solidFill>
              <a:latin typeface="+mn-ea"/>
              <a:ea typeface="+mn-ea"/>
            </a:endParaRPr>
          </a:p>
          <a:p>
            <a:r>
              <a:rPr lang="zh-CN" altLang="en-US" sz="1400" b="1" dirty="0">
                <a:solidFill>
                  <a:schemeClr val="tx1"/>
                </a:solidFill>
                <a:latin typeface="+mn-ea"/>
                <a:ea typeface="+mn-ea"/>
              </a:rPr>
              <a:t>随机数发生器</a:t>
            </a:r>
          </a:p>
        </p:txBody>
      </p:sp>
      <p:cxnSp>
        <p:nvCxnSpPr>
          <p:cNvPr id="6" name="直接连接符 5">
            <a:extLst>
              <a:ext uri="{FF2B5EF4-FFF2-40B4-BE49-F238E27FC236}">
                <a16:creationId xmlns:a16="http://schemas.microsoft.com/office/drawing/2014/main" id="{72363BFD-6B73-72E1-4893-E859D79B885E}"/>
              </a:ext>
            </a:extLst>
          </p:cNvPr>
          <p:cNvCxnSpPr>
            <a:cxnSpLocks/>
          </p:cNvCxnSpPr>
          <p:nvPr/>
        </p:nvCxnSpPr>
        <p:spPr>
          <a:xfrm flipH="1" flipV="1">
            <a:off x="5819606" y="1334185"/>
            <a:ext cx="1067891" cy="70109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D718AF1-B0E8-E357-5433-16B07CA13990}"/>
              </a:ext>
            </a:extLst>
          </p:cNvPr>
          <p:cNvSpPr txBox="1"/>
          <p:nvPr/>
        </p:nvSpPr>
        <p:spPr>
          <a:xfrm>
            <a:off x="3994008" y="916865"/>
            <a:ext cx="1950958" cy="532838"/>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r>
              <a:rPr lang="zh-CN" altLang="en-US" sz="1400" b="1" dirty="0">
                <a:solidFill>
                  <a:srgbClr val="C00000"/>
                </a:solidFill>
                <a:latin typeface="+mn-ea"/>
                <a:ea typeface="+mn-ea"/>
              </a:rPr>
              <a:t>补充：</a:t>
            </a:r>
            <a:endParaRPr lang="en-US" altLang="zh-CN" sz="1400" b="1" dirty="0">
              <a:solidFill>
                <a:srgbClr val="C00000"/>
              </a:solidFill>
              <a:latin typeface="+mn-ea"/>
              <a:ea typeface="+mn-ea"/>
            </a:endParaRPr>
          </a:p>
          <a:p>
            <a:r>
              <a:rPr lang="zh-CN" altLang="en-US" sz="1400" b="1" dirty="0">
                <a:solidFill>
                  <a:srgbClr val="C00000"/>
                </a:solidFill>
                <a:latin typeface="+mn-ea"/>
                <a:ea typeface="+mn-ea"/>
              </a:rPr>
              <a:t>软件实现密码算法</a:t>
            </a:r>
          </a:p>
        </p:txBody>
      </p:sp>
    </p:spTree>
    <p:extLst>
      <p:ext uri="{BB962C8B-B14F-4D97-AF65-F5344CB8AC3E}">
        <p14:creationId xmlns:p14="http://schemas.microsoft.com/office/powerpoint/2010/main" val="2444541352"/>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生命周期保证：开发流程（要求）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3170099"/>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安全芯片的开发流程的各个阶段须明确界定</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对安全芯片开发过程中各阶段完成的任务及相应的输出须具有明确要求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同安全等级</a:t>
            </a:r>
            <a:r>
              <a:rPr lang="en-US" altLang="zh-CN" sz="2000" dirty="0">
                <a:latin typeface="+mn-ea"/>
                <a:ea typeface="+mn-ea"/>
              </a:rPr>
              <a:t>1</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同安全等级</a:t>
            </a:r>
            <a:r>
              <a:rPr lang="en-US" altLang="zh-CN" sz="2000" dirty="0">
                <a:latin typeface="+mn-ea"/>
                <a:ea typeface="+mn-ea"/>
              </a:rPr>
              <a:t>1</a:t>
            </a:r>
          </a:p>
        </p:txBody>
      </p:sp>
    </p:spTree>
    <p:extLst>
      <p:ext uri="{BB962C8B-B14F-4D97-AF65-F5344CB8AC3E}">
        <p14:creationId xmlns:p14="http://schemas.microsoft.com/office/powerpoint/2010/main" val="2548770063"/>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生命周期保证：源文件（要求）</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81434" y="1006856"/>
            <a:ext cx="11029131" cy="518603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1</a:t>
            </a:r>
            <a:r>
              <a:rPr lang="zh-CN" altLang="en-US" sz="2000" dirty="0">
                <a:latin typeface="+mn-ea"/>
                <a:ea typeface="+mn-ea"/>
              </a:rPr>
              <a:t>：安全芯片的源文件须安全存放</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2</a:t>
            </a:r>
            <a:r>
              <a:rPr lang="zh-CN" altLang="en-US" sz="2000" dirty="0">
                <a:latin typeface="+mn-ea"/>
                <a:ea typeface="+mn-ea"/>
              </a:rPr>
              <a:t>：在安全等级</a:t>
            </a:r>
            <a:r>
              <a:rPr lang="en-US" altLang="zh-CN" sz="2000" dirty="0">
                <a:latin typeface="+mn-ea"/>
                <a:ea typeface="+mn-ea"/>
              </a:rPr>
              <a:t>1</a:t>
            </a:r>
            <a:r>
              <a:rPr lang="zh-CN" altLang="en-US" sz="2000" dirty="0">
                <a:latin typeface="+mn-ea"/>
                <a:ea typeface="+mn-ea"/>
              </a:rPr>
              <a:t>的基础上：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安全芯片的源文件的设计须具有规范的格式</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安全芯片的源文件须具有详细的设计文档，源文件应有详细的注释</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送检单位须将安全芯片有关密码部分的源文件提交检测机构进行审查或提供合适的审查环境供检测机构进行审查</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安全等级</a:t>
            </a:r>
            <a:r>
              <a:rPr lang="en-US" altLang="zh-CN" sz="2000" dirty="0">
                <a:latin typeface="+mn-ea"/>
                <a:ea typeface="+mn-ea"/>
              </a:rPr>
              <a:t>3</a:t>
            </a:r>
            <a:r>
              <a:rPr lang="zh-CN" altLang="en-US" sz="2000" dirty="0">
                <a:latin typeface="+mn-ea"/>
                <a:ea typeface="+mn-ea"/>
              </a:rPr>
              <a:t>：在安全等级</a:t>
            </a:r>
            <a:r>
              <a:rPr lang="en-US" altLang="zh-CN" sz="2000" dirty="0">
                <a:latin typeface="+mn-ea"/>
                <a:ea typeface="+mn-ea"/>
              </a:rPr>
              <a:t>2</a:t>
            </a:r>
            <a:r>
              <a:rPr lang="zh-CN" altLang="en-US" sz="2000" dirty="0">
                <a:latin typeface="+mn-ea"/>
                <a:ea typeface="+mn-ea"/>
              </a:rPr>
              <a:t>的基础上：</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安全芯片源文件的设计须使用形式化的规则检查工具保证源文件的规范性</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安全芯片源文件及相关设计文档的变更应可追溯</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在保密协议的约束下，送检单位应按检测机构的要求提供安全芯片的各种技术资料</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endParaRPr lang="en-US" altLang="zh-CN" sz="11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源文件</a:t>
            </a:r>
            <a:r>
              <a:rPr lang="zh-CN" altLang="en-US" sz="2000" dirty="0">
                <a:latin typeface="+mn-ea"/>
                <a:ea typeface="+mn-ea"/>
              </a:rPr>
              <a:t>：安全芯片研制过程中涉及的软件源代码、版图、</a:t>
            </a:r>
            <a:r>
              <a:rPr lang="en-US" altLang="zh-CN" sz="2000" dirty="0">
                <a:latin typeface="+mn-ea"/>
                <a:ea typeface="+mn-ea"/>
              </a:rPr>
              <a:t>HDL</a:t>
            </a:r>
            <a:r>
              <a:rPr lang="zh-CN" altLang="en-US" sz="2000" dirty="0">
                <a:latin typeface="+mn-ea"/>
                <a:ea typeface="+mn-ea"/>
              </a:rPr>
              <a:t>源代码等文件</a:t>
            </a:r>
          </a:p>
        </p:txBody>
      </p:sp>
    </p:spTree>
    <p:extLst>
      <p:ext uri="{BB962C8B-B14F-4D97-AF65-F5344CB8AC3E}">
        <p14:creationId xmlns:p14="http://schemas.microsoft.com/office/powerpoint/2010/main" val="1865817420"/>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sp>
        <p:nvSpPr>
          <p:cNvPr id="8" name="矩形 7"/>
          <p:cNvSpPr/>
          <p:nvPr/>
        </p:nvSpPr>
        <p:spPr>
          <a:xfrm>
            <a:off x="4211349" y="966400"/>
            <a:ext cx="7338786"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9" name="标题 1"/>
          <p:cNvSpPr txBox="1"/>
          <p:nvPr/>
        </p:nvSpPr>
        <p:spPr>
          <a:xfrm>
            <a:off x="4920991" y="1853564"/>
            <a:ext cx="6428799"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300" normalizeH="0" baseline="0" noProof="0" dirty="0">
                <a:ln>
                  <a:noFill/>
                </a:ln>
                <a:solidFill>
                  <a:srgbClr val="006C39"/>
                </a:solidFill>
                <a:effectLst/>
                <a:uLnTx/>
                <a:uFillTx/>
                <a:latin typeface="Arial Black" panose="020B0A04020102020204"/>
                <a:ea typeface="微软雅黑" panose="020B0503020204020204" pitchFamily="34" charset="-122"/>
                <a:cs typeface="+mj-cs"/>
              </a:rPr>
              <a:t>作业</a:t>
            </a:r>
          </a:p>
        </p:txBody>
      </p:sp>
      <p:sp>
        <p:nvSpPr>
          <p:cNvPr id="10" name="文本框"/>
          <p:cNvSpPr txBox="1"/>
          <p:nvPr/>
        </p:nvSpPr>
        <p:spPr>
          <a:xfrm>
            <a:off x="4868888" y="3075511"/>
            <a:ext cx="2742829" cy="1961050"/>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latin typeface="Arial" panose="020B0604020202020204"/>
              </a:rPr>
              <a:t>专业的加密</a:t>
            </a:r>
            <a:r>
              <a:rPr lang="en-US" altLang="zh-CN" sz="2000" spc="300" dirty="0">
                <a:latin typeface="Arial" panose="020B0604020202020204"/>
              </a:rPr>
              <a:t>U</a:t>
            </a:r>
            <a:r>
              <a:rPr lang="zh-CN" altLang="en-US" sz="2000" spc="300" dirty="0">
                <a:latin typeface="Arial" panose="020B0604020202020204"/>
              </a:rPr>
              <a:t>盘，不仅需要加密存储，还需要</a:t>
            </a:r>
            <a:r>
              <a:rPr lang="zh-CN" altLang="en-US" sz="2000" b="1" spc="300" dirty="0">
                <a:solidFill>
                  <a:srgbClr val="C00000"/>
                </a:solidFill>
                <a:latin typeface="Arial" panose="020B0604020202020204"/>
              </a:rPr>
              <a:t>身份认证、</a:t>
            </a:r>
            <a:r>
              <a:rPr lang="en-US" altLang="zh-CN" sz="2000" b="1" spc="300" dirty="0">
                <a:solidFill>
                  <a:srgbClr val="C00000"/>
                </a:solidFill>
                <a:latin typeface="Arial" panose="020B0604020202020204"/>
              </a:rPr>
              <a:t>USB</a:t>
            </a:r>
            <a:r>
              <a:rPr lang="zh-CN" altLang="en-US" sz="2000" b="1" spc="300" dirty="0">
                <a:solidFill>
                  <a:srgbClr val="C00000"/>
                </a:solidFill>
                <a:latin typeface="Arial" panose="020B0604020202020204"/>
              </a:rPr>
              <a:t>信道加密</a:t>
            </a:r>
            <a:r>
              <a:rPr lang="zh-CN" altLang="en-US" sz="2000" spc="300" dirty="0">
                <a:latin typeface="Arial" panose="020B0604020202020204"/>
              </a:rPr>
              <a:t>等机制，该如何设计？</a:t>
            </a:r>
          </a:p>
        </p:txBody>
      </p:sp>
      <p:pic>
        <p:nvPicPr>
          <p:cNvPr id="3" name="图片 2">
            <a:extLst>
              <a:ext uri="{FF2B5EF4-FFF2-40B4-BE49-F238E27FC236}">
                <a16:creationId xmlns:a16="http://schemas.microsoft.com/office/drawing/2014/main" id="{0A0BB144-874A-547A-A3B0-696B846ABB12}"/>
              </a:ext>
            </a:extLst>
          </p:cNvPr>
          <p:cNvPicPr>
            <a:picLocks noChangeAspect="1"/>
          </p:cNvPicPr>
          <p:nvPr/>
        </p:nvPicPr>
        <p:blipFill>
          <a:blip r:embed="rId4"/>
          <a:stretch>
            <a:fillRect/>
          </a:stretch>
        </p:blipFill>
        <p:spPr>
          <a:xfrm>
            <a:off x="8134798" y="1768608"/>
            <a:ext cx="2809895" cy="3320785"/>
          </a:xfrm>
          <a:prstGeom prst="rect">
            <a:avLst/>
          </a:prstGeom>
        </p:spPr>
      </p:pic>
    </p:spTree>
    <p:extLst>
      <p:ext uri="{BB962C8B-B14F-4D97-AF65-F5344CB8AC3E}">
        <p14:creationId xmlns:p14="http://schemas.microsoft.com/office/powerpoint/2010/main" val="2733388647"/>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979596"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北京理工大学网络空间安全学院</a:t>
            </a:r>
          </a:p>
        </p:txBody>
      </p:sp>
      <p:sp>
        <p:nvSpPr>
          <p:cNvPr id="22" name="文本框 21"/>
          <p:cNvSpPr txBox="1"/>
          <p:nvPr/>
        </p:nvSpPr>
        <p:spPr>
          <a:xfrm>
            <a:off x="7608346" y="5112604"/>
            <a:ext cx="3714570" cy="304250"/>
          </a:xfrm>
          <a:prstGeom prst="rect">
            <a:avLst/>
          </a:prstGeom>
          <a:noFill/>
        </p:spPr>
        <p:txBody>
          <a:bodyPr wrap="square" lIns="0" tIns="0" rIns="0" bIns="0" rtlCol="0">
            <a:spAutoFit/>
          </a:bodyPr>
          <a:lstStyle/>
          <a:p>
            <a:pPr algn="l">
              <a:lnSpc>
                <a:spcPct val="120000"/>
              </a:lnSpc>
            </a:pPr>
            <a:fld id="{D421250B-0E4E-4464-9262-DD19598EBE82}" type="datetime2">
              <a:rPr lang="zh-CN" altLang="en-US" spc="300" smtClean="0">
                <a:solidFill>
                  <a:schemeClr val="bg1">
                    <a:alpha val="90000"/>
                  </a:schemeClr>
                </a:solidFill>
                <a:latin typeface="+mn-ea"/>
              </a:rPr>
              <a:t>2023年5月15日</a:t>
            </a:fld>
            <a:endParaRPr lang="zh-CN" altLang="en-US" spc="300" dirty="0">
              <a:solidFill>
                <a:schemeClr val="bg1">
                  <a:alpha val="90000"/>
                </a:schemeClr>
              </a:solidFill>
              <a:latin typeface="+mn-ea"/>
            </a:endParaRPr>
          </a:p>
        </p:txBody>
      </p:sp>
      <p:sp>
        <p:nvSpPr>
          <p:cNvPr id="23" name="文本框 22"/>
          <p:cNvSpPr txBox="1"/>
          <p:nvPr/>
        </p:nvSpPr>
        <p:spPr>
          <a:xfrm>
            <a:off x="4622801" y="2011086"/>
            <a:ext cx="6914815" cy="94487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谢谢大家！</a:t>
            </a:r>
          </a:p>
        </p:txBody>
      </p:sp>
    </p:spTree>
    <p:extLst>
      <p:ext uri="{BB962C8B-B14F-4D97-AF65-F5344CB8AC3E}">
        <p14:creationId xmlns:p14="http://schemas.microsoft.com/office/powerpoint/2010/main" val="2773629140"/>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3207D-8E8C-444F-8283-D50795B19798}"/>
              </a:ext>
            </a:extLst>
          </p:cNvPr>
          <p:cNvSpPr>
            <a:spLocks noGrp="1"/>
          </p:cNvSpPr>
          <p:nvPr>
            <p:ph type="title"/>
          </p:nvPr>
        </p:nvSpPr>
        <p:spPr/>
        <p:txBody>
          <a:bodyPr/>
          <a:lstStyle/>
          <a:p>
            <a:r>
              <a:rPr lang="zh-CN" altLang="en-US" dirty="0"/>
              <a:t>加密</a:t>
            </a:r>
            <a:r>
              <a:rPr lang="en-US" altLang="zh-CN" dirty="0"/>
              <a:t>U</a:t>
            </a:r>
            <a:r>
              <a:rPr lang="zh-CN" altLang="en-US" dirty="0"/>
              <a:t>盘</a:t>
            </a:r>
          </a:p>
        </p:txBody>
      </p:sp>
      <p:pic>
        <p:nvPicPr>
          <p:cNvPr id="8" name="图片 7">
            <a:extLst>
              <a:ext uri="{FF2B5EF4-FFF2-40B4-BE49-F238E27FC236}">
                <a16:creationId xmlns:a16="http://schemas.microsoft.com/office/drawing/2014/main" id="{2E455C73-11B5-A62F-7AB6-7C061FA12D02}"/>
              </a:ext>
            </a:extLst>
          </p:cNvPr>
          <p:cNvPicPr>
            <a:picLocks noChangeAspect="1"/>
          </p:cNvPicPr>
          <p:nvPr/>
        </p:nvPicPr>
        <p:blipFill>
          <a:blip r:embed="rId2"/>
          <a:stretch>
            <a:fillRect/>
          </a:stretch>
        </p:blipFill>
        <p:spPr>
          <a:xfrm>
            <a:off x="804699" y="2160388"/>
            <a:ext cx="4580015" cy="2537224"/>
          </a:xfrm>
          <a:prstGeom prst="rect">
            <a:avLst/>
          </a:prstGeom>
        </p:spPr>
      </p:pic>
      <p:pic>
        <p:nvPicPr>
          <p:cNvPr id="10" name="图片 9">
            <a:extLst>
              <a:ext uri="{FF2B5EF4-FFF2-40B4-BE49-F238E27FC236}">
                <a16:creationId xmlns:a16="http://schemas.microsoft.com/office/drawing/2014/main" id="{1381172E-DA6C-1970-EA07-CE133A503261}"/>
              </a:ext>
            </a:extLst>
          </p:cNvPr>
          <p:cNvPicPr>
            <a:picLocks noChangeAspect="1"/>
          </p:cNvPicPr>
          <p:nvPr/>
        </p:nvPicPr>
        <p:blipFill>
          <a:blip r:embed="rId3"/>
          <a:stretch>
            <a:fillRect/>
          </a:stretch>
        </p:blipFill>
        <p:spPr>
          <a:xfrm>
            <a:off x="5895513" y="1805066"/>
            <a:ext cx="5469365" cy="3011897"/>
          </a:xfrm>
          <a:prstGeom prst="rect">
            <a:avLst/>
          </a:prstGeom>
        </p:spPr>
      </p:pic>
      <p:sp>
        <p:nvSpPr>
          <p:cNvPr id="11" name="文本框 10">
            <a:extLst>
              <a:ext uri="{FF2B5EF4-FFF2-40B4-BE49-F238E27FC236}">
                <a16:creationId xmlns:a16="http://schemas.microsoft.com/office/drawing/2014/main" id="{319AA3C0-0612-3F54-66CD-4038D57F4821}"/>
              </a:ext>
            </a:extLst>
          </p:cNvPr>
          <p:cNvSpPr txBox="1"/>
          <p:nvPr/>
        </p:nvSpPr>
        <p:spPr>
          <a:xfrm>
            <a:off x="2005304" y="4934948"/>
            <a:ext cx="2178803" cy="400110"/>
          </a:xfrm>
          <a:prstGeom prst="rect">
            <a:avLst/>
          </a:prstGeom>
          <a:noFill/>
        </p:spPr>
        <p:txBody>
          <a:bodyPr wrap="none">
            <a:spAutoFit/>
          </a:bodyPr>
          <a:lstStyle/>
          <a:p>
            <a:pPr algn="ctr" eaLnBrk="1" hangingPunct="1"/>
            <a:r>
              <a:rPr lang="zh-CN" altLang="en-US" sz="2000" b="1" dirty="0">
                <a:solidFill>
                  <a:schemeClr val="accent1"/>
                </a:solidFill>
                <a:latin typeface="+mn-ea"/>
                <a:ea typeface="+mn-ea"/>
              </a:rPr>
              <a:t>加密</a:t>
            </a:r>
            <a:r>
              <a:rPr lang="en-US" altLang="zh-CN" sz="2000" b="1" dirty="0">
                <a:solidFill>
                  <a:schemeClr val="accent1"/>
                </a:solidFill>
                <a:latin typeface="+mn-ea"/>
                <a:ea typeface="+mn-ea"/>
              </a:rPr>
              <a:t>U</a:t>
            </a:r>
            <a:r>
              <a:rPr lang="zh-CN" altLang="en-US" sz="2000" b="1" dirty="0">
                <a:solidFill>
                  <a:schemeClr val="accent1"/>
                </a:solidFill>
                <a:latin typeface="+mn-ea"/>
                <a:ea typeface="+mn-ea"/>
              </a:rPr>
              <a:t>盘攻击模型</a:t>
            </a:r>
          </a:p>
        </p:txBody>
      </p:sp>
      <p:sp>
        <p:nvSpPr>
          <p:cNvPr id="12" name="文本框 11">
            <a:extLst>
              <a:ext uri="{FF2B5EF4-FFF2-40B4-BE49-F238E27FC236}">
                <a16:creationId xmlns:a16="http://schemas.microsoft.com/office/drawing/2014/main" id="{3B0043C0-FC40-F191-1C46-58116F3365D7}"/>
              </a:ext>
            </a:extLst>
          </p:cNvPr>
          <p:cNvSpPr txBox="1"/>
          <p:nvPr/>
        </p:nvSpPr>
        <p:spPr>
          <a:xfrm>
            <a:off x="7540792" y="4934948"/>
            <a:ext cx="2178803" cy="400110"/>
          </a:xfrm>
          <a:prstGeom prst="rect">
            <a:avLst/>
          </a:prstGeom>
          <a:noFill/>
        </p:spPr>
        <p:txBody>
          <a:bodyPr wrap="none">
            <a:spAutoFit/>
          </a:bodyPr>
          <a:lstStyle/>
          <a:p>
            <a:pPr algn="ctr" eaLnBrk="1" hangingPunct="1"/>
            <a:r>
              <a:rPr lang="zh-CN" altLang="en-US" sz="2000" b="1" dirty="0">
                <a:solidFill>
                  <a:schemeClr val="accent1"/>
                </a:solidFill>
                <a:latin typeface="+mn-ea"/>
                <a:ea typeface="+mn-ea"/>
              </a:rPr>
              <a:t>加密</a:t>
            </a:r>
            <a:r>
              <a:rPr lang="en-US" altLang="zh-CN" sz="2000" b="1" dirty="0">
                <a:solidFill>
                  <a:schemeClr val="accent1"/>
                </a:solidFill>
                <a:latin typeface="+mn-ea"/>
                <a:ea typeface="+mn-ea"/>
              </a:rPr>
              <a:t>U</a:t>
            </a:r>
            <a:r>
              <a:rPr lang="zh-CN" altLang="en-US" sz="2000" b="1" dirty="0">
                <a:solidFill>
                  <a:schemeClr val="accent1"/>
                </a:solidFill>
                <a:latin typeface="+mn-ea"/>
                <a:ea typeface="+mn-ea"/>
              </a:rPr>
              <a:t>盘安全策略</a:t>
            </a:r>
          </a:p>
        </p:txBody>
      </p:sp>
    </p:spTree>
    <p:extLst>
      <p:ext uri="{BB962C8B-B14F-4D97-AF65-F5344CB8AC3E}">
        <p14:creationId xmlns:p14="http://schemas.microsoft.com/office/powerpoint/2010/main" val="86091663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MCU</a:t>
            </a:r>
            <a:r>
              <a:rPr lang="zh-CN" altLang="en-US" dirty="0"/>
              <a:t>控制协处理器的工作流程</a:t>
            </a:r>
          </a:p>
        </p:txBody>
      </p:sp>
      <p:sp>
        <p:nvSpPr>
          <p:cNvPr id="3" name="文本框 2">
            <a:extLst>
              <a:ext uri="{FF2B5EF4-FFF2-40B4-BE49-F238E27FC236}">
                <a16:creationId xmlns:a16="http://schemas.microsoft.com/office/drawing/2014/main" id="{99A9721E-5021-C2D9-12F9-3D64F117EF37}"/>
              </a:ext>
            </a:extLst>
          </p:cNvPr>
          <p:cNvSpPr txBox="1"/>
          <p:nvPr/>
        </p:nvSpPr>
        <p:spPr>
          <a:xfrm>
            <a:off x="629827" y="1058221"/>
            <a:ext cx="5122043" cy="5016758"/>
          </a:xfrm>
          <a:prstGeom prst="rect">
            <a:avLst/>
          </a:prstGeom>
          <a:noFill/>
        </p:spPr>
        <p:txBody>
          <a:bodyPr wrap="square" rtlCol="0">
            <a:spAutoFit/>
          </a:bodyPr>
          <a:lstStyle/>
          <a:p>
            <a:pPr marL="342900" indent="-342900" algn="just" eaLnBrk="1" hangingPunct="1">
              <a:spcBef>
                <a:spcPts val="900"/>
              </a:spcBef>
              <a:spcAft>
                <a:spcPts val="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1</a:t>
            </a:r>
            <a:r>
              <a:rPr lang="zh-CN" altLang="en-US" sz="2000" dirty="0">
                <a:latin typeface="+mn-ea"/>
                <a:ea typeface="+mn-ea"/>
              </a:rPr>
              <a:t>：</a:t>
            </a:r>
            <a:r>
              <a:rPr lang="en-US" altLang="zh-CN" sz="2000" dirty="0">
                <a:latin typeface="+mn-ea"/>
                <a:ea typeface="+mn-ea"/>
              </a:rPr>
              <a:t>MCU</a:t>
            </a:r>
            <a:r>
              <a:rPr lang="zh-CN" altLang="en-US" sz="2000" dirty="0">
                <a:latin typeface="+mn-ea"/>
                <a:ea typeface="+mn-ea"/>
              </a:rPr>
              <a:t>将明文数据写入存储器</a:t>
            </a:r>
            <a:endParaRPr lang="en-US" altLang="zh-CN" sz="2000" dirty="0">
              <a:latin typeface="+mn-ea"/>
              <a:ea typeface="+mn-ea"/>
            </a:endParaRPr>
          </a:p>
          <a:p>
            <a:pPr marL="800100" lvl="1" indent="-342900" algn="just" eaLnBrk="1" hangingPunct="1">
              <a:spcBef>
                <a:spcPts val="900"/>
              </a:spcBef>
              <a:spcAft>
                <a:spcPts val="0"/>
              </a:spcAft>
              <a:buClr>
                <a:schemeClr val="tx2"/>
              </a:buClr>
              <a:buFont typeface="Wingdings" panose="05000000000000000000" pitchFamily="2" charset="2"/>
              <a:buChar char="n"/>
            </a:pPr>
            <a:r>
              <a:rPr lang="zh-CN" altLang="en-US" sz="2000" dirty="0">
                <a:latin typeface="+mn-ea"/>
                <a:ea typeface="+mn-ea"/>
              </a:rPr>
              <a:t>明文可能来自于片外信道</a:t>
            </a:r>
            <a:endParaRPr lang="en-US" altLang="zh-CN" sz="2000" dirty="0">
              <a:latin typeface="+mn-ea"/>
              <a:ea typeface="+mn-ea"/>
            </a:endParaRPr>
          </a:p>
          <a:p>
            <a:pPr marL="342900" indent="-342900" algn="just" eaLnBrk="1" hangingPunct="1">
              <a:spcBef>
                <a:spcPts val="900"/>
              </a:spcBef>
              <a:spcAft>
                <a:spcPts val="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2</a:t>
            </a:r>
            <a:r>
              <a:rPr lang="zh-CN" altLang="en-US" sz="2000" dirty="0">
                <a:latin typeface="+mn-ea"/>
                <a:ea typeface="+mn-ea"/>
              </a:rPr>
              <a:t>：</a:t>
            </a:r>
            <a:r>
              <a:rPr lang="en-US" altLang="zh-CN" sz="2000" dirty="0">
                <a:latin typeface="+mn-ea"/>
                <a:ea typeface="+mn-ea"/>
              </a:rPr>
              <a:t>MCU</a:t>
            </a:r>
            <a:r>
              <a:rPr lang="zh-CN" altLang="en-US" sz="2000" dirty="0">
                <a:latin typeface="+mn-ea"/>
                <a:ea typeface="+mn-ea"/>
              </a:rPr>
              <a:t>启动密码协处理器</a:t>
            </a:r>
            <a:endParaRPr lang="en-US" altLang="zh-CN" sz="2000" dirty="0">
              <a:latin typeface="+mn-ea"/>
              <a:ea typeface="+mn-ea"/>
            </a:endParaRPr>
          </a:p>
          <a:p>
            <a:pPr marL="342900" indent="-342900" algn="just" eaLnBrk="1" hangingPunct="1">
              <a:spcBef>
                <a:spcPts val="900"/>
              </a:spcBef>
              <a:spcAft>
                <a:spcPts val="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3</a:t>
            </a:r>
            <a:r>
              <a:rPr lang="zh-CN" altLang="en-US" sz="2000" dirty="0">
                <a:latin typeface="+mn-ea"/>
                <a:ea typeface="+mn-ea"/>
              </a:rPr>
              <a:t>：密码协处理器从存储器中读取明文，并立刻开始加密</a:t>
            </a:r>
            <a:endParaRPr lang="en-US" altLang="zh-CN" sz="2000" dirty="0">
              <a:latin typeface="+mn-ea"/>
              <a:ea typeface="+mn-ea"/>
            </a:endParaRPr>
          </a:p>
          <a:p>
            <a:pPr marL="800100" lvl="1" indent="-342900" algn="just" eaLnBrk="1" hangingPunct="1">
              <a:spcBef>
                <a:spcPts val="900"/>
              </a:spcBef>
              <a:spcAft>
                <a:spcPts val="0"/>
              </a:spcAft>
              <a:buClr>
                <a:schemeClr val="tx2"/>
              </a:buClr>
              <a:buFont typeface="Wingdings" panose="05000000000000000000" pitchFamily="2" charset="2"/>
              <a:buChar char="n"/>
            </a:pPr>
            <a:r>
              <a:rPr lang="zh-CN" altLang="en-US" sz="2000" dirty="0">
                <a:latin typeface="+mn-ea"/>
                <a:ea typeface="+mn-ea"/>
              </a:rPr>
              <a:t>密钥可能已经准备好了，也可能需要顺便去取一下密钥</a:t>
            </a:r>
            <a:endParaRPr lang="en-US" altLang="zh-CN" sz="2000" dirty="0">
              <a:latin typeface="+mn-ea"/>
              <a:ea typeface="+mn-ea"/>
            </a:endParaRPr>
          </a:p>
          <a:p>
            <a:pPr marL="342900" indent="-342900" algn="just" eaLnBrk="1" hangingPunct="1">
              <a:spcBef>
                <a:spcPts val="900"/>
              </a:spcBef>
              <a:spcAft>
                <a:spcPts val="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4</a:t>
            </a:r>
            <a:r>
              <a:rPr lang="zh-CN" altLang="en-US" sz="2000" dirty="0">
                <a:latin typeface="+mn-ea"/>
                <a:ea typeface="+mn-ea"/>
              </a:rPr>
              <a:t>：密码协处理器执行完加密，将密文返回给存储器</a:t>
            </a:r>
            <a:endParaRPr lang="en-US" altLang="zh-CN" sz="2000" dirty="0">
              <a:latin typeface="+mn-ea"/>
              <a:ea typeface="+mn-ea"/>
            </a:endParaRPr>
          </a:p>
          <a:p>
            <a:pPr marL="342900" indent="-342900" algn="just" eaLnBrk="1" hangingPunct="1">
              <a:spcBef>
                <a:spcPts val="900"/>
              </a:spcBef>
              <a:spcAft>
                <a:spcPts val="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5</a:t>
            </a:r>
            <a:r>
              <a:rPr lang="zh-CN" altLang="en-US" sz="2000" dirty="0">
                <a:latin typeface="+mn-ea"/>
                <a:ea typeface="+mn-ea"/>
              </a:rPr>
              <a:t>：密码协处理器通知</a:t>
            </a:r>
            <a:r>
              <a:rPr lang="en-US" altLang="zh-CN" sz="2000" dirty="0">
                <a:latin typeface="+mn-ea"/>
                <a:ea typeface="+mn-ea"/>
              </a:rPr>
              <a:t>MCU</a:t>
            </a:r>
            <a:r>
              <a:rPr lang="zh-CN" altLang="en-US" sz="2000" dirty="0">
                <a:latin typeface="+mn-ea"/>
                <a:ea typeface="+mn-ea"/>
              </a:rPr>
              <a:t>加密完成</a:t>
            </a:r>
            <a:endParaRPr lang="en-US" altLang="zh-CN" sz="2000" dirty="0">
              <a:latin typeface="+mn-ea"/>
              <a:ea typeface="+mn-ea"/>
            </a:endParaRPr>
          </a:p>
          <a:p>
            <a:pPr marL="342900" indent="-342900" algn="just" eaLnBrk="1" hangingPunct="1">
              <a:spcBef>
                <a:spcPts val="900"/>
              </a:spcBef>
              <a:spcAft>
                <a:spcPts val="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6</a:t>
            </a:r>
            <a:r>
              <a:rPr lang="zh-CN" altLang="en-US" sz="2000" dirty="0">
                <a:latin typeface="+mn-ea"/>
                <a:ea typeface="+mn-ea"/>
              </a:rPr>
              <a:t>：</a:t>
            </a:r>
            <a:r>
              <a:rPr lang="en-US" altLang="zh-CN" sz="2000" dirty="0">
                <a:latin typeface="+mn-ea"/>
                <a:ea typeface="+mn-ea"/>
              </a:rPr>
              <a:t>MCU</a:t>
            </a:r>
            <a:r>
              <a:rPr lang="zh-CN" altLang="en-US" sz="2000" dirty="0">
                <a:latin typeface="+mn-ea"/>
                <a:ea typeface="+mn-ea"/>
              </a:rPr>
              <a:t>从存储器中读取密文</a:t>
            </a:r>
            <a:endParaRPr lang="en-US" altLang="zh-CN" sz="2000" dirty="0">
              <a:latin typeface="+mn-ea"/>
              <a:ea typeface="+mn-ea"/>
            </a:endParaRPr>
          </a:p>
          <a:p>
            <a:pPr marL="342900" indent="-342900" algn="just" eaLnBrk="1" hangingPunct="1">
              <a:spcBef>
                <a:spcPts val="900"/>
              </a:spcBef>
              <a:spcAft>
                <a:spcPts val="0"/>
              </a:spcAft>
              <a:buClr>
                <a:schemeClr val="tx2"/>
              </a:buClr>
              <a:buFont typeface="Wingdings" panose="05000000000000000000" pitchFamily="2" charset="2"/>
              <a:buChar char="n"/>
            </a:pPr>
            <a:r>
              <a:rPr lang="zh-CN" altLang="en-US" sz="2000" b="1" dirty="0">
                <a:solidFill>
                  <a:srgbClr val="C00000"/>
                </a:solidFill>
                <a:latin typeface="+mn-ea"/>
                <a:ea typeface="+mn-ea"/>
              </a:rPr>
              <a:t>后续操作</a:t>
            </a:r>
            <a:r>
              <a:rPr lang="zh-CN" altLang="en-US" sz="2000" dirty="0">
                <a:latin typeface="+mn-ea"/>
                <a:ea typeface="+mn-ea"/>
              </a:rPr>
              <a:t>：将密文向片外发送，或进行某个校验</a:t>
            </a:r>
            <a:endParaRPr lang="en-US" altLang="zh-CN" sz="2000" dirty="0">
              <a:latin typeface="+mn-ea"/>
              <a:ea typeface="+mn-ea"/>
            </a:endParaRPr>
          </a:p>
        </p:txBody>
      </p:sp>
      <p:sp>
        <p:nvSpPr>
          <p:cNvPr id="4" name="文本框 3">
            <a:extLst>
              <a:ext uri="{FF2B5EF4-FFF2-40B4-BE49-F238E27FC236}">
                <a16:creationId xmlns:a16="http://schemas.microsoft.com/office/drawing/2014/main" id="{FE83988F-CF66-FDE5-F418-239151D30340}"/>
              </a:ext>
            </a:extLst>
          </p:cNvPr>
          <p:cNvSpPr txBox="1"/>
          <p:nvPr/>
        </p:nvSpPr>
        <p:spPr>
          <a:xfrm>
            <a:off x="7172888" y="5346800"/>
            <a:ext cx="3642344" cy="400110"/>
          </a:xfrm>
          <a:prstGeom prst="rect">
            <a:avLst/>
          </a:prstGeom>
          <a:noFill/>
        </p:spPr>
        <p:txBody>
          <a:bodyPr wrap="none">
            <a:spAutoFit/>
          </a:bodyPr>
          <a:lstStyle/>
          <a:p>
            <a:pPr algn="ctr" eaLnBrk="1" hangingPunct="1"/>
            <a:r>
              <a:rPr lang="en-US" altLang="zh-CN" sz="2000" b="1" dirty="0">
                <a:solidFill>
                  <a:schemeClr val="accent1"/>
                </a:solidFill>
                <a:latin typeface="+mn-ea"/>
                <a:ea typeface="+mn-ea"/>
              </a:rPr>
              <a:t>MCU</a:t>
            </a:r>
            <a:r>
              <a:rPr lang="zh-CN" altLang="en-US" sz="2000" b="1" dirty="0">
                <a:solidFill>
                  <a:schemeClr val="accent1"/>
                </a:solidFill>
                <a:latin typeface="+mn-ea"/>
                <a:ea typeface="+mn-ea"/>
              </a:rPr>
              <a:t>控制协处理器的工作流程</a:t>
            </a:r>
          </a:p>
        </p:txBody>
      </p:sp>
      <p:pic>
        <p:nvPicPr>
          <p:cNvPr id="7" name="图片 6">
            <a:extLst>
              <a:ext uri="{FF2B5EF4-FFF2-40B4-BE49-F238E27FC236}">
                <a16:creationId xmlns:a16="http://schemas.microsoft.com/office/drawing/2014/main" id="{5A204F50-5556-959C-FD2E-8FB8B3B386E3}"/>
              </a:ext>
            </a:extLst>
          </p:cNvPr>
          <p:cNvPicPr>
            <a:picLocks noChangeAspect="1"/>
          </p:cNvPicPr>
          <p:nvPr/>
        </p:nvPicPr>
        <p:blipFill>
          <a:blip r:embed="rId3"/>
          <a:stretch>
            <a:fillRect/>
          </a:stretch>
        </p:blipFill>
        <p:spPr>
          <a:xfrm>
            <a:off x="6493622" y="1672110"/>
            <a:ext cx="5000876" cy="3597255"/>
          </a:xfrm>
          <a:prstGeom prst="rect">
            <a:avLst/>
          </a:prstGeom>
        </p:spPr>
      </p:pic>
    </p:spTree>
    <p:extLst>
      <p:ext uri="{BB962C8B-B14F-4D97-AF65-F5344CB8AC3E}">
        <p14:creationId xmlns:p14="http://schemas.microsoft.com/office/powerpoint/2010/main" val="139021338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7496B-EEB6-E024-3D2A-10F32A2BE627}"/>
              </a:ext>
            </a:extLst>
          </p:cNvPr>
          <p:cNvSpPr>
            <a:spLocks noGrp="1"/>
          </p:cNvSpPr>
          <p:nvPr>
            <p:ph type="title"/>
          </p:nvPr>
        </p:nvSpPr>
        <p:spPr/>
        <p:txBody>
          <a:bodyPr/>
          <a:lstStyle/>
          <a:p>
            <a:r>
              <a:rPr lang="en-US" altLang="zh-CN" dirty="0"/>
              <a:t>MCU</a:t>
            </a:r>
            <a:r>
              <a:rPr lang="zh-CN" altLang="en-US" dirty="0"/>
              <a:t>控制协处理器的工作原理</a:t>
            </a:r>
          </a:p>
        </p:txBody>
      </p:sp>
      <p:sp>
        <p:nvSpPr>
          <p:cNvPr id="3" name="文本框 2">
            <a:extLst>
              <a:ext uri="{FF2B5EF4-FFF2-40B4-BE49-F238E27FC236}">
                <a16:creationId xmlns:a16="http://schemas.microsoft.com/office/drawing/2014/main" id="{EC2A7C53-BA80-305A-5658-CC38DFFE0648}"/>
              </a:ext>
            </a:extLst>
          </p:cNvPr>
          <p:cNvSpPr txBox="1"/>
          <p:nvPr/>
        </p:nvSpPr>
        <p:spPr>
          <a:xfrm>
            <a:off x="577849" y="1051100"/>
            <a:ext cx="5161201" cy="486287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通常存储器是</a:t>
            </a:r>
            <a:r>
              <a:rPr lang="en-US" altLang="zh-CN" sz="2000" dirty="0">
                <a:latin typeface="+mn-ea"/>
                <a:ea typeface="+mn-ea"/>
              </a:rPr>
              <a:t>RAM</a:t>
            </a:r>
            <a:r>
              <a:rPr lang="zh-CN" altLang="en-US" sz="2000" dirty="0">
                <a:latin typeface="+mn-ea"/>
                <a:ea typeface="+mn-ea"/>
              </a:rPr>
              <a:t>形式：</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控制位、状态位</a:t>
            </a:r>
            <a:r>
              <a:rPr lang="zh-CN" altLang="en-US" sz="2000" dirty="0">
                <a:latin typeface="+mn-ea"/>
                <a:ea typeface="+mn-ea"/>
              </a:rPr>
              <a:t>也存于</a:t>
            </a:r>
            <a:r>
              <a:rPr lang="en-US" altLang="zh-CN" sz="2000" dirty="0">
                <a:latin typeface="+mn-ea"/>
                <a:ea typeface="+mn-ea"/>
              </a:rPr>
              <a:t>RAM</a:t>
            </a:r>
            <a:r>
              <a:rPr lang="zh-CN" altLang="en-US" sz="2000" dirty="0">
                <a:latin typeface="+mn-ea"/>
                <a:ea typeface="+mn-ea"/>
              </a:rPr>
              <a:t>中</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MCU</a:t>
            </a:r>
            <a:r>
              <a:rPr lang="zh-CN" altLang="en-US" sz="2000" dirty="0">
                <a:latin typeface="+mn-ea"/>
                <a:ea typeface="+mn-ea"/>
              </a:rPr>
              <a:t>可直接修改控制位</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MCU</a:t>
            </a:r>
            <a:r>
              <a:rPr lang="zh-CN" altLang="en-US" sz="2000" dirty="0">
                <a:latin typeface="+mn-ea"/>
                <a:ea typeface="+mn-ea"/>
              </a:rPr>
              <a:t>可直接访问状态位</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MCU</a:t>
            </a:r>
            <a:r>
              <a:rPr lang="zh-CN" altLang="en-US" sz="2000" dirty="0">
                <a:latin typeface="+mn-ea"/>
                <a:ea typeface="+mn-ea"/>
              </a:rPr>
              <a:t>控制协处理器</a:t>
            </a:r>
            <a:r>
              <a:rPr lang="zh-CN" altLang="en-US" sz="2000" b="1" dirty="0">
                <a:solidFill>
                  <a:srgbClr val="C00000"/>
                </a:solidFill>
                <a:latin typeface="+mn-ea"/>
                <a:ea typeface="+mn-ea"/>
              </a:rPr>
              <a:t>启动加密</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将待加密的数据写入内存</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写内存中的控制位来启动加密</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加密计算完成</a:t>
            </a:r>
            <a:r>
              <a:rPr lang="zh-CN" altLang="en-US" sz="2000" dirty="0">
                <a:latin typeface="+mn-ea"/>
                <a:ea typeface="+mn-ea"/>
              </a:rPr>
              <a:t>后，通常可用两种方式反馈</a:t>
            </a:r>
            <a:r>
              <a:rPr lang="en-US" altLang="zh-CN" sz="2000" dirty="0">
                <a:latin typeface="+mn-ea"/>
                <a:ea typeface="+mn-ea"/>
              </a:rPr>
              <a:t>MCU</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协处理器直接触发</a:t>
            </a:r>
            <a:r>
              <a:rPr lang="en-US" altLang="zh-CN" sz="2000" dirty="0">
                <a:latin typeface="+mn-ea"/>
                <a:ea typeface="+mn-ea"/>
              </a:rPr>
              <a:t>MCU</a:t>
            </a:r>
            <a:r>
              <a:rPr lang="zh-CN" altLang="en-US" sz="2000" dirty="0">
                <a:latin typeface="+mn-ea"/>
                <a:ea typeface="+mn-ea"/>
              </a:rPr>
              <a:t>中断</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协处理器改变状态位，被</a:t>
            </a:r>
            <a:r>
              <a:rPr lang="en-US" altLang="zh-CN" sz="2000" dirty="0">
                <a:latin typeface="+mn-ea"/>
                <a:ea typeface="+mn-ea"/>
              </a:rPr>
              <a:t>MCU</a:t>
            </a:r>
            <a:r>
              <a:rPr lang="zh-CN" altLang="en-US" sz="2000" dirty="0">
                <a:latin typeface="+mn-ea"/>
                <a:ea typeface="+mn-ea"/>
              </a:rPr>
              <a:t>监测到</a:t>
            </a:r>
            <a:endParaRPr lang="en-US" altLang="zh-CN" sz="2000" dirty="0">
              <a:latin typeface="+mn-ea"/>
              <a:ea typeface="+mn-ea"/>
            </a:endParaRPr>
          </a:p>
        </p:txBody>
      </p:sp>
      <p:pic>
        <p:nvPicPr>
          <p:cNvPr id="7" name="图片 6">
            <a:extLst>
              <a:ext uri="{FF2B5EF4-FFF2-40B4-BE49-F238E27FC236}">
                <a16:creationId xmlns:a16="http://schemas.microsoft.com/office/drawing/2014/main" id="{2F58CA38-921C-F0C4-CB3B-CB29B125D945}"/>
              </a:ext>
            </a:extLst>
          </p:cNvPr>
          <p:cNvPicPr>
            <a:picLocks noChangeAspect="1"/>
          </p:cNvPicPr>
          <p:nvPr/>
        </p:nvPicPr>
        <p:blipFill>
          <a:blip r:embed="rId2"/>
          <a:stretch>
            <a:fillRect/>
          </a:stretch>
        </p:blipFill>
        <p:spPr>
          <a:xfrm>
            <a:off x="6219992" y="1344139"/>
            <a:ext cx="5076181" cy="4169721"/>
          </a:xfrm>
          <a:prstGeom prst="rect">
            <a:avLst/>
          </a:prstGeom>
        </p:spPr>
      </p:pic>
      <p:sp>
        <p:nvSpPr>
          <p:cNvPr id="8" name="文本框 7">
            <a:extLst>
              <a:ext uri="{FF2B5EF4-FFF2-40B4-BE49-F238E27FC236}">
                <a16:creationId xmlns:a16="http://schemas.microsoft.com/office/drawing/2014/main" id="{945144E0-EA39-D3BC-7F5D-6CC63A99178B}"/>
              </a:ext>
            </a:extLst>
          </p:cNvPr>
          <p:cNvSpPr txBox="1"/>
          <p:nvPr/>
        </p:nvSpPr>
        <p:spPr>
          <a:xfrm>
            <a:off x="7172888" y="5513860"/>
            <a:ext cx="3642344" cy="400110"/>
          </a:xfrm>
          <a:prstGeom prst="rect">
            <a:avLst/>
          </a:prstGeom>
          <a:noFill/>
        </p:spPr>
        <p:txBody>
          <a:bodyPr wrap="none">
            <a:spAutoFit/>
          </a:bodyPr>
          <a:lstStyle/>
          <a:p>
            <a:pPr algn="ctr" eaLnBrk="1" hangingPunct="1"/>
            <a:r>
              <a:rPr lang="en-US" altLang="zh-CN" sz="2000" b="1" dirty="0">
                <a:solidFill>
                  <a:schemeClr val="accent1"/>
                </a:solidFill>
                <a:latin typeface="+mn-ea"/>
                <a:ea typeface="+mn-ea"/>
              </a:rPr>
              <a:t>MCU</a:t>
            </a:r>
            <a:r>
              <a:rPr lang="zh-CN" altLang="en-US" sz="2000" b="1" dirty="0">
                <a:solidFill>
                  <a:schemeClr val="accent1"/>
                </a:solidFill>
                <a:latin typeface="+mn-ea"/>
                <a:ea typeface="+mn-ea"/>
              </a:rPr>
              <a:t>控制协处理器的工作原理</a:t>
            </a:r>
          </a:p>
        </p:txBody>
      </p:sp>
      <p:pic>
        <p:nvPicPr>
          <p:cNvPr id="4" name="图片 3">
            <a:extLst>
              <a:ext uri="{FF2B5EF4-FFF2-40B4-BE49-F238E27FC236}">
                <a16:creationId xmlns:a16="http://schemas.microsoft.com/office/drawing/2014/main" id="{693CA931-FCE8-B318-3876-78A64A062171}"/>
              </a:ext>
            </a:extLst>
          </p:cNvPr>
          <p:cNvPicPr>
            <a:picLocks noChangeAspect="1"/>
          </p:cNvPicPr>
          <p:nvPr/>
        </p:nvPicPr>
        <p:blipFill>
          <a:blip r:embed="rId3"/>
          <a:stretch>
            <a:fillRect/>
          </a:stretch>
        </p:blipFill>
        <p:spPr>
          <a:xfrm>
            <a:off x="10746967" y="934473"/>
            <a:ext cx="1098412" cy="841252"/>
          </a:xfrm>
          <a:prstGeom prst="rect">
            <a:avLst/>
          </a:prstGeom>
        </p:spPr>
      </p:pic>
      <p:sp>
        <p:nvSpPr>
          <p:cNvPr id="5" name="文本框 4">
            <a:extLst>
              <a:ext uri="{FF2B5EF4-FFF2-40B4-BE49-F238E27FC236}">
                <a16:creationId xmlns:a16="http://schemas.microsoft.com/office/drawing/2014/main" id="{588E72EA-19BB-5DBE-B6D0-2383739591FD}"/>
              </a:ext>
            </a:extLst>
          </p:cNvPr>
          <p:cNvSpPr txBox="1"/>
          <p:nvPr/>
        </p:nvSpPr>
        <p:spPr>
          <a:xfrm>
            <a:off x="10549465" y="1777074"/>
            <a:ext cx="1556836" cy="584775"/>
          </a:xfrm>
          <a:prstGeom prst="rect">
            <a:avLst/>
          </a:prstGeom>
          <a:noFill/>
        </p:spPr>
        <p:txBody>
          <a:bodyPr wrap="none" anchor="ctr">
            <a:spAutoFit/>
          </a:bodyPr>
          <a:lstStyle/>
          <a:p>
            <a:pPr algn="ctr"/>
            <a:r>
              <a:rPr lang="en-US" altLang="zh-CN" sz="1600" b="1" dirty="0">
                <a:solidFill>
                  <a:schemeClr val="accent1"/>
                </a:solidFill>
                <a:latin typeface="+mn-ea"/>
                <a:ea typeface="+mn-ea"/>
              </a:rPr>
              <a:t>PIC16F84</a:t>
            </a:r>
            <a:r>
              <a:rPr lang="zh-CN" altLang="en-US" sz="1600" b="1" dirty="0">
                <a:solidFill>
                  <a:schemeClr val="accent1"/>
                </a:solidFill>
                <a:latin typeface="+mn-ea"/>
                <a:ea typeface="+mn-ea"/>
              </a:rPr>
              <a:t>内部</a:t>
            </a:r>
            <a:endParaRPr lang="en-US" altLang="zh-CN" sz="1600" b="1" dirty="0">
              <a:solidFill>
                <a:schemeClr val="accent1"/>
              </a:solidFill>
              <a:latin typeface="+mn-ea"/>
              <a:ea typeface="+mn-ea"/>
            </a:endParaRPr>
          </a:p>
          <a:p>
            <a:pPr algn="ctr"/>
            <a:r>
              <a:rPr lang="en-US" altLang="zh-CN" sz="1600" b="1" dirty="0">
                <a:solidFill>
                  <a:schemeClr val="accent1"/>
                </a:solidFill>
                <a:latin typeface="+mn-ea"/>
                <a:ea typeface="+mn-ea"/>
              </a:rPr>
              <a:t>SRAM</a:t>
            </a:r>
            <a:r>
              <a:rPr lang="zh-CN" altLang="en-US" sz="1600" b="1" dirty="0">
                <a:solidFill>
                  <a:schemeClr val="accent1"/>
                </a:solidFill>
                <a:latin typeface="+mn-ea"/>
                <a:ea typeface="+mn-ea"/>
              </a:rPr>
              <a:t>照片</a:t>
            </a:r>
            <a:endParaRPr lang="en-US" altLang="zh-CN" sz="1600" b="1" dirty="0">
              <a:solidFill>
                <a:schemeClr val="accent1"/>
              </a:solidFill>
              <a:latin typeface="+mn-ea"/>
              <a:ea typeface="+mn-ea"/>
            </a:endParaRPr>
          </a:p>
        </p:txBody>
      </p:sp>
    </p:spTree>
    <p:extLst>
      <p:ext uri="{BB962C8B-B14F-4D97-AF65-F5344CB8AC3E}">
        <p14:creationId xmlns:p14="http://schemas.microsoft.com/office/powerpoint/2010/main" val="266655225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96017-2B0C-9C52-8D3A-944D25165507}"/>
              </a:ext>
            </a:extLst>
          </p:cNvPr>
          <p:cNvSpPr>
            <a:spLocks noGrp="1"/>
          </p:cNvSpPr>
          <p:nvPr>
            <p:ph type="title"/>
          </p:nvPr>
        </p:nvSpPr>
        <p:spPr/>
        <p:txBody>
          <a:bodyPr/>
          <a:lstStyle/>
          <a:p>
            <a:r>
              <a:rPr lang="zh-CN" altLang="en-US" dirty="0"/>
              <a:t>示例：简单的加密</a:t>
            </a:r>
            <a:r>
              <a:rPr lang="en-US" altLang="zh-CN" dirty="0"/>
              <a:t>U</a:t>
            </a:r>
            <a:r>
              <a:rPr lang="zh-CN" altLang="en-US" dirty="0"/>
              <a:t>盘</a:t>
            </a:r>
            <a:r>
              <a:rPr lang="en-US" altLang="zh-CN" dirty="0"/>
              <a:t>SoC</a:t>
            </a:r>
            <a:r>
              <a:rPr lang="zh-CN" altLang="en-US" dirty="0"/>
              <a:t>工作原理</a:t>
            </a:r>
          </a:p>
        </p:txBody>
      </p:sp>
      <p:sp>
        <p:nvSpPr>
          <p:cNvPr id="5" name="文本框 4">
            <a:extLst>
              <a:ext uri="{FF2B5EF4-FFF2-40B4-BE49-F238E27FC236}">
                <a16:creationId xmlns:a16="http://schemas.microsoft.com/office/drawing/2014/main" id="{E094A895-F928-F3C4-CB07-BC202C07C76A}"/>
              </a:ext>
            </a:extLst>
          </p:cNvPr>
          <p:cNvSpPr txBox="1"/>
          <p:nvPr/>
        </p:nvSpPr>
        <p:spPr>
          <a:xfrm>
            <a:off x="6502532" y="5684684"/>
            <a:ext cx="4469493" cy="400110"/>
          </a:xfrm>
          <a:prstGeom prst="rect">
            <a:avLst/>
          </a:prstGeom>
          <a:noFill/>
        </p:spPr>
        <p:txBody>
          <a:bodyPr wrap="none">
            <a:spAutoFit/>
          </a:bodyPr>
          <a:lstStyle/>
          <a:p>
            <a:pPr algn="ctr" eaLnBrk="1" hangingPunct="1"/>
            <a:r>
              <a:rPr lang="zh-CN" altLang="en-US" sz="2000" b="1" dirty="0">
                <a:solidFill>
                  <a:schemeClr val="accent1"/>
                </a:solidFill>
                <a:latin typeface="+mn-ea"/>
                <a:ea typeface="+mn-ea"/>
              </a:rPr>
              <a:t>简单的加密</a:t>
            </a:r>
            <a:r>
              <a:rPr lang="en-US" altLang="zh-CN" sz="2000" b="1" dirty="0">
                <a:solidFill>
                  <a:schemeClr val="accent1"/>
                </a:solidFill>
                <a:latin typeface="+mn-ea"/>
                <a:ea typeface="+mn-ea"/>
              </a:rPr>
              <a:t>U</a:t>
            </a:r>
            <a:r>
              <a:rPr lang="zh-CN" altLang="en-US" sz="2000" b="1" dirty="0">
                <a:solidFill>
                  <a:schemeClr val="accent1"/>
                </a:solidFill>
                <a:latin typeface="+mn-ea"/>
                <a:ea typeface="+mn-ea"/>
              </a:rPr>
              <a:t>盘</a:t>
            </a:r>
            <a:r>
              <a:rPr lang="en-US" altLang="zh-CN" sz="2000" b="1" dirty="0">
                <a:solidFill>
                  <a:schemeClr val="accent1"/>
                </a:solidFill>
                <a:latin typeface="+mn-ea"/>
                <a:ea typeface="+mn-ea"/>
              </a:rPr>
              <a:t>SoC</a:t>
            </a:r>
            <a:r>
              <a:rPr lang="zh-CN" altLang="en-US" sz="2000" b="1" dirty="0">
                <a:solidFill>
                  <a:schemeClr val="accent1"/>
                </a:solidFill>
                <a:latin typeface="+mn-ea"/>
                <a:ea typeface="+mn-ea"/>
              </a:rPr>
              <a:t>工作原理（写入）</a:t>
            </a:r>
          </a:p>
        </p:txBody>
      </p:sp>
      <p:sp>
        <p:nvSpPr>
          <p:cNvPr id="8" name="文本框 7">
            <a:extLst>
              <a:ext uri="{FF2B5EF4-FFF2-40B4-BE49-F238E27FC236}">
                <a16:creationId xmlns:a16="http://schemas.microsoft.com/office/drawing/2014/main" id="{0FE65F5B-5143-EFA9-9751-CDAA2025A953}"/>
              </a:ext>
            </a:extLst>
          </p:cNvPr>
          <p:cNvSpPr txBox="1"/>
          <p:nvPr/>
        </p:nvSpPr>
        <p:spPr>
          <a:xfrm>
            <a:off x="577850" y="1051100"/>
            <a:ext cx="4797938" cy="501675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USB</a:t>
            </a:r>
            <a:r>
              <a:rPr lang="zh-CN" altLang="en-US" sz="2000" dirty="0">
                <a:latin typeface="+mn-ea"/>
                <a:ea typeface="+mn-ea"/>
              </a:rPr>
              <a:t>接口有数据写入时：</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1</a:t>
            </a:r>
            <a:r>
              <a:rPr lang="zh-CN" altLang="en-US" sz="2000" dirty="0">
                <a:latin typeface="+mn-ea"/>
                <a:ea typeface="+mn-ea"/>
              </a:rPr>
              <a:t>：</a:t>
            </a:r>
            <a:r>
              <a:rPr lang="en-US" altLang="zh-CN" sz="2000" dirty="0">
                <a:latin typeface="+mn-ea"/>
                <a:ea typeface="+mn-ea"/>
              </a:rPr>
              <a:t>USB</a:t>
            </a:r>
            <a:r>
              <a:rPr lang="zh-CN" altLang="en-US" sz="2000" dirty="0">
                <a:latin typeface="+mn-ea"/>
                <a:ea typeface="+mn-ea"/>
              </a:rPr>
              <a:t>接口</a:t>
            </a:r>
            <a:r>
              <a:rPr lang="en-US" altLang="zh-CN" sz="2000" dirty="0">
                <a:latin typeface="+mn-ea"/>
                <a:ea typeface="+mn-ea"/>
              </a:rPr>
              <a:t>PHY</a:t>
            </a:r>
            <a:r>
              <a:rPr lang="zh-CN" altLang="en-US" sz="2000" dirty="0">
                <a:latin typeface="+mn-ea"/>
                <a:ea typeface="+mn-ea"/>
              </a:rPr>
              <a:t>模块将数据写入</a:t>
            </a:r>
            <a:r>
              <a:rPr lang="en-US" altLang="zh-CN" sz="2000" dirty="0">
                <a:latin typeface="+mn-ea"/>
                <a:ea typeface="+mn-ea"/>
              </a:rPr>
              <a:t>RAM</a:t>
            </a:r>
            <a:r>
              <a:rPr lang="zh-CN" altLang="en-US" sz="2000" dirty="0">
                <a:latin typeface="+mn-ea"/>
                <a:ea typeface="+mn-ea"/>
              </a:rPr>
              <a:t>，并通知</a:t>
            </a:r>
            <a:r>
              <a:rPr lang="en-US" altLang="zh-CN" sz="2000" dirty="0">
                <a:latin typeface="+mn-ea"/>
                <a:ea typeface="+mn-ea"/>
              </a:rPr>
              <a:t>MCU</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2</a:t>
            </a:r>
            <a:r>
              <a:rPr lang="zh-CN" altLang="en-US" sz="2000" dirty="0">
                <a:latin typeface="+mn-ea"/>
                <a:ea typeface="+mn-ea"/>
              </a:rPr>
              <a:t>：</a:t>
            </a:r>
            <a:r>
              <a:rPr lang="en-US" altLang="zh-CN" sz="2000" dirty="0">
                <a:latin typeface="+mn-ea"/>
                <a:ea typeface="+mn-ea"/>
              </a:rPr>
              <a:t>MCU</a:t>
            </a:r>
            <a:r>
              <a:rPr lang="zh-CN" altLang="en-US" sz="2000" dirty="0">
                <a:latin typeface="+mn-ea"/>
                <a:ea typeface="+mn-ea"/>
              </a:rPr>
              <a:t>控制密码协处理器启动加密</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3</a:t>
            </a:r>
            <a:r>
              <a:rPr lang="zh-CN" altLang="en-US" sz="2000" dirty="0">
                <a:latin typeface="+mn-ea"/>
                <a:ea typeface="+mn-ea"/>
              </a:rPr>
              <a:t>：协处理器从</a:t>
            </a:r>
            <a:r>
              <a:rPr lang="en-US" altLang="zh-CN" sz="2000" dirty="0">
                <a:latin typeface="+mn-ea"/>
                <a:ea typeface="+mn-ea"/>
              </a:rPr>
              <a:t>RAM</a:t>
            </a:r>
            <a:r>
              <a:rPr lang="zh-CN" altLang="en-US" sz="2000" dirty="0">
                <a:latin typeface="+mn-ea"/>
                <a:ea typeface="+mn-ea"/>
              </a:rPr>
              <a:t>读取明文并加密</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4</a:t>
            </a:r>
            <a:r>
              <a:rPr lang="zh-CN" altLang="en-US" sz="2000" dirty="0">
                <a:latin typeface="+mn-ea"/>
                <a:ea typeface="+mn-ea"/>
              </a:rPr>
              <a:t>：加密结果返回</a:t>
            </a:r>
            <a:r>
              <a:rPr lang="en-US" altLang="zh-CN" sz="2000" dirty="0">
                <a:latin typeface="+mn-ea"/>
                <a:ea typeface="+mn-ea"/>
              </a:rPr>
              <a:t>RAM</a:t>
            </a:r>
            <a:r>
              <a:rPr lang="zh-CN" altLang="en-US" sz="2000" dirty="0">
                <a:latin typeface="+mn-ea"/>
                <a:ea typeface="+mn-ea"/>
              </a:rPr>
              <a:t>，并通知</a:t>
            </a:r>
            <a:r>
              <a:rPr lang="en-US" altLang="zh-CN" sz="2000" dirty="0">
                <a:latin typeface="+mn-ea"/>
                <a:ea typeface="+mn-ea"/>
              </a:rPr>
              <a:t>MCU</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5</a:t>
            </a:r>
            <a:r>
              <a:rPr lang="zh-CN" altLang="en-US" sz="2000" dirty="0">
                <a:latin typeface="+mn-ea"/>
                <a:ea typeface="+mn-ea"/>
              </a:rPr>
              <a:t>：</a:t>
            </a:r>
            <a:r>
              <a:rPr lang="en-US" altLang="zh-CN" sz="2000" dirty="0">
                <a:latin typeface="+mn-ea"/>
                <a:ea typeface="+mn-ea"/>
              </a:rPr>
              <a:t>MCU</a:t>
            </a:r>
            <a:r>
              <a:rPr lang="zh-CN" altLang="en-US" sz="2000" dirty="0">
                <a:latin typeface="+mn-ea"/>
                <a:ea typeface="+mn-ea"/>
              </a:rPr>
              <a:t>控制</a:t>
            </a:r>
            <a:r>
              <a:rPr lang="en-US" altLang="zh-CN" sz="2000" dirty="0">
                <a:latin typeface="+mn-ea"/>
                <a:ea typeface="+mn-ea"/>
              </a:rPr>
              <a:t>Flash</a:t>
            </a:r>
            <a:r>
              <a:rPr lang="zh-CN" altLang="en-US" sz="2000" dirty="0">
                <a:latin typeface="+mn-ea"/>
                <a:ea typeface="+mn-ea"/>
              </a:rPr>
              <a:t>接口</a:t>
            </a:r>
            <a:r>
              <a:rPr lang="en-US" altLang="zh-CN" sz="2000" dirty="0">
                <a:latin typeface="+mn-ea"/>
                <a:ea typeface="+mn-ea"/>
              </a:rPr>
              <a:t>PHY</a:t>
            </a:r>
            <a:r>
              <a:rPr lang="zh-CN" altLang="en-US" sz="2000" dirty="0">
                <a:latin typeface="+mn-ea"/>
                <a:ea typeface="+mn-ea"/>
              </a:rPr>
              <a:t>模块启动</a:t>
            </a:r>
            <a:r>
              <a:rPr lang="en-US" altLang="zh-CN" sz="2000" dirty="0">
                <a:latin typeface="+mn-ea"/>
                <a:ea typeface="+mn-ea"/>
              </a:rPr>
              <a:t>Flash</a:t>
            </a:r>
            <a:r>
              <a:rPr lang="zh-CN" altLang="en-US" sz="2000" dirty="0">
                <a:latin typeface="+mn-ea"/>
                <a:ea typeface="+mn-ea"/>
              </a:rPr>
              <a:t>写入</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步骤</a:t>
            </a:r>
            <a:r>
              <a:rPr lang="en-US" altLang="zh-CN" sz="2000" dirty="0">
                <a:latin typeface="+mn-ea"/>
                <a:ea typeface="+mn-ea"/>
              </a:rPr>
              <a:t>6</a:t>
            </a:r>
            <a:r>
              <a:rPr lang="zh-CN" altLang="en-US" sz="2000" dirty="0">
                <a:latin typeface="+mn-ea"/>
                <a:ea typeface="+mn-ea"/>
              </a:rPr>
              <a:t>：密文通过</a:t>
            </a:r>
            <a:r>
              <a:rPr lang="en-US" altLang="zh-CN" sz="2000" dirty="0">
                <a:latin typeface="+mn-ea"/>
                <a:ea typeface="+mn-ea"/>
              </a:rPr>
              <a:t>Flash</a:t>
            </a:r>
            <a:r>
              <a:rPr lang="zh-CN" altLang="en-US" sz="2000" dirty="0">
                <a:latin typeface="+mn-ea"/>
                <a:ea typeface="+mn-ea"/>
              </a:rPr>
              <a:t>协议接口送入</a:t>
            </a:r>
            <a:r>
              <a:rPr lang="en-US" altLang="zh-CN" sz="2000" dirty="0">
                <a:latin typeface="+mn-ea"/>
                <a:ea typeface="+mn-ea"/>
              </a:rPr>
              <a:t>Flash</a:t>
            </a:r>
            <a:r>
              <a:rPr lang="zh-CN" altLang="en-US" sz="2000" dirty="0">
                <a:latin typeface="+mn-ea"/>
                <a:ea typeface="+mn-ea"/>
              </a:rPr>
              <a:t>芯片</a:t>
            </a:r>
            <a:endParaRPr lang="en-US" altLang="zh-CN" sz="2000" dirty="0">
              <a:latin typeface="+mn-ea"/>
              <a:ea typeface="+mn-ea"/>
            </a:endParaRPr>
          </a:p>
        </p:txBody>
      </p:sp>
      <p:pic>
        <p:nvPicPr>
          <p:cNvPr id="18" name="图片 17">
            <a:extLst>
              <a:ext uri="{FF2B5EF4-FFF2-40B4-BE49-F238E27FC236}">
                <a16:creationId xmlns:a16="http://schemas.microsoft.com/office/drawing/2014/main" id="{4907F965-EBCA-D67D-6D01-DB76B4B5D8F4}"/>
              </a:ext>
            </a:extLst>
          </p:cNvPr>
          <p:cNvPicPr>
            <a:picLocks noChangeAspect="1"/>
          </p:cNvPicPr>
          <p:nvPr/>
        </p:nvPicPr>
        <p:blipFill>
          <a:blip r:embed="rId2"/>
          <a:stretch>
            <a:fillRect/>
          </a:stretch>
        </p:blipFill>
        <p:spPr>
          <a:xfrm>
            <a:off x="5738093" y="1199229"/>
            <a:ext cx="5998369" cy="4400550"/>
          </a:xfrm>
          <a:prstGeom prst="rect">
            <a:avLst/>
          </a:prstGeom>
        </p:spPr>
      </p:pic>
      <p:sp>
        <p:nvSpPr>
          <p:cNvPr id="3" name="文本框 2">
            <a:extLst>
              <a:ext uri="{FF2B5EF4-FFF2-40B4-BE49-F238E27FC236}">
                <a16:creationId xmlns:a16="http://schemas.microsoft.com/office/drawing/2014/main" id="{7108C199-E30A-BEE4-5FCE-E1E45595E4CF}"/>
              </a:ext>
            </a:extLst>
          </p:cNvPr>
          <p:cNvSpPr txBox="1"/>
          <p:nvPr/>
        </p:nvSpPr>
        <p:spPr>
          <a:xfrm>
            <a:off x="3301904" y="6337834"/>
            <a:ext cx="7980069" cy="400110"/>
          </a:xfrm>
          <a:prstGeom prst="rect">
            <a:avLst/>
          </a:prstGeom>
          <a:noFill/>
        </p:spPr>
        <p:txBody>
          <a:bodyPr wrap="none">
            <a:spAutoFit/>
          </a:bodyPr>
          <a:lstStyle/>
          <a:p>
            <a:pPr algn="ctr" eaLnBrk="1" hangingPunct="1"/>
            <a:r>
              <a:rPr lang="zh-CN" altLang="en-US" sz="2000" b="1" dirty="0">
                <a:solidFill>
                  <a:schemeClr val="accent1"/>
                </a:solidFill>
                <a:latin typeface="+mn-ea"/>
                <a:ea typeface="+mn-ea"/>
              </a:rPr>
              <a:t>实际中，加密</a:t>
            </a:r>
            <a:r>
              <a:rPr lang="en-US" altLang="zh-CN" sz="2000" b="1" dirty="0">
                <a:solidFill>
                  <a:schemeClr val="accent1"/>
                </a:solidFill>
                <a:latin typeface="+mn-ea"/>
                <a:ea typeface="+mn-ea"/>
              </a:rPr>
              <a:t>U</a:t>
            </a:r>
            <a:r>
              <a:rPr lang="zh-CN" altLang="en-US" sz="2000" b="1" dirty="0">
                <a:solidFill>
                  <a:schemeClr val="accent1"/>
                </a:solidFill>
                <a:latin typeface="+mn-ea"/>
                <a:ea typeface="+mn-ea"/>
              </a:rPr>
              <a:t>盘不只</a:t>
            </a:r>
            <a:r>
              <a:rPr lang="en-US" altLang="zh-CN" sz="2000" b="1" dirty="0">
                <a:solidFill>
                  <a:schemeClr val="accent1"/>
                </a:solidFill>
                <a:latin typeface="+mn-ea"/>
                <a:ea typeface="+mn-ea"/>
              </a:rPr>
              <a:t>Flash</a:t>
            </a:r>
            <a:r>
              <a:rPr lang="zh-CN" altLang="en-US" sz="2000" b="1" dirty="0">
                <a:solidFill>
                  <a:schemeClr val="accent1"/>
                </a:solidFill>
                <a:latin typeface="+mn-ea"/>
                <a:ea typeface="+mn-ea"/>
              </a:rPr>
              <a:t>需加密，还需身份认证、</a:t>
            </a:r>
            <a:r>
              <a:rPr lang="en-US" altLang="zh-CN" sz="2000" b="1" dirty="0">
                <a:solidFill>
                  <a:schemeClr val="accent1"/>
                </a:solidFill>
                <a:latin typeface="+mn-ea"/>
                <a:ea typeface="+mn-ea"/>
              </a:rPr>
              <a:t>USB</a:t>
            </a:r>
            <a:r>
              <a:rPr lang="zh-CN" altLang="en-US" sz="2000" b="1" dirty="0">
                <a:solidFill>
                  <a:schemeClr val="accent1"/>
                </a:solidFill>
                <a:latin typeface="+mn-ea"/>
                <a:ea typeface="+mn-ea"/>
              </a:rPr>
              <a:t>信道加密</a:t>
            </a:r>
          </a:p>
        </p:txBody>
      </p:sp>
    </p:spTree>
    <p:extLst>
      <p:ext uri="{BB962C8B-B14F-4D97-AF65-F5344CB8AC3E}">
        <p14:creationId xmlns:p14="http://schemas.microsoft.com/office/powerpoint/2010/main" val="429671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TotalTime>
  <Words>6072</Words>
  <Application>Microsoft Office PowerPoint</Application>
  <PresentationFormat>宽屏</PresentationFormat>
  <Paragraphs>500</Paragraphs>
  <Slides>64</Slides>
  <Notes>16</Notes>
  <HiddenSlides>0</HiddenSlides>
  <MMClips>0</MMClips>
  <ScaleCrop>false</ScaleCrop>
  <HeadingPairs>
    <vt:vector size="6" baseType="variant">
      <vt:variant>
        <vt:lpstr>已用的字体</vt:lpstr>
      </vt:variant>
      <vt:variant>
        <vt:i4>7</vt:i4>
      </vt:variant>
      <vt:variant>
        <vt:lpstr>主题</vt:lpstr>
      </vt:variant>
      <vt:variant>
        <vt:i4>17</vt:i4>
      </vt:variant>
      <vt:variant>
        <vt:lpstr>幻灯片标题</vt:lpstr>
      </vt:variant>
      <vt:variant>
        <vt:i4>64</vt:i4>
      </vt:variant>
    </vt:vector>
  </HeadingPairs>
  <TitlesOfParts>
    <vt:vector size="88" baseType="lpstr">
      <vt:lpstr>微软雅黑 Light</vt:lpstr>
      <vt:lpstr>Wingdings</vt:lpstr>
      <vt:lpstr>等线</vt:lpstr>
      <vt:lpstr>Arial</vt:lpstr>
      <vt:lpstr>Century Gothic</vt:lpstr>
      <vt:lpstr>微软雅黑</vt:lpstr>
      <vt:lpstr>Arial Black</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PowerPoint 演示文稿</vt:lpstr>
      <vt:lpstr>安全芯片定义</vt:lpstr>
      <vt:lpstr>密码SoC典型架构</vt:lpstr>
      <vt:lpstr>密码SoC“非典型”架构</vt:lpstr>
      <vt:lpstr>MCU控制协处理器的工作流程</vt:lpstr>
      <vt:lpstr>MCU控制协处理器的工作原理</vt:lpstr>
      <vt:lpstr>示例：简单的加密U盘SoC工作原理</vt:lpstr>
      <vt:lpstr>PowerPoint 演示文稿</vt:lpstr>
      <vt:lpstr>示例1：智能卡AES软加密COS程序</vt:lpstr>
      <vt:lpstr>ISO7816Comm()函数</vt:lpstr>
      <vt:lpstr>DealAPDU()函数</vt:lpstr>
      <vt:lpstr>DealAPDU()函数</vt:lpstr>
      <vt:lpstr>DealAPDU()函数</vt:lpstr>
      <vt:lpstr>DealAPDU()函数</vt:lpstr>
      <vt:lpstr>AES加解密函数</vt:lpstr>
      <vt:lpstr>AES加解密函数</vt:lpstr>
      <vt:lpstr>示例2：FPGA芯片RSA算法硬件调用COS</vt:lpstr>
      <vt:lpstr>示例2：FPGA芯片RSA算法硬件调用COS</vt:lpstr>
      <vt:lpstr>PowerPoint 演示文稿</vt:lpstr>
      <vt:lpstr>GM/T 0008-2012《安全芯片密码检测准则》</vt:lpstr>
      <vt:lpstr>术语、定义和缩略语</vt:lpstr>
      <vt:lpstr>术语、定义和缩略语</vt:lpstr>
      <vt:lpstr>安全等级的划分</vt:lpstr>
      <vt:lpstr>安全等级的划分</vt:lpstr>
      <vt:lpstr>密码算法：随机数生成（要求）</vt:lpstr>
      <vt:lpstr>密码算法：分组密码算法（要求）</vt:lpstr>
      <vt:lpstr>密码算法：公钥密码算法（要求）</vt:lpstr>
      <vt:lpstr>密码算法：杂凑密码算法（要求）</vt:lpstr>
      <vt:lpstr>密码算法：序列密码算法（要求）</vt:lpstr>
      <vt:lpstr>安全芯片接口：物理接口（要求）</vt:lpstr>
      <vt:lpstr>安全芯片接口：逻辑接口（要求）</vt:lpstr>
      <vt:lpstr>密钥管理：生成（要求）</vt:lpstr>
      <vt:lpstr>密钥管理：存储（要求）</vt:lpstr>
      <vt:lpstr>密钥管理：使用（要求）</vt:lpstr>
      <vt:lpstr>密钥管理：更新（要求）</vt:lpstr>
      <vt:lpstr>密钥管理：导入（要求）和导出（要求）</vt:lpstr>
      <vt:lpstr>密钥管理：清除（要求）</vt:lpstr>
      <vt:lpstr>敏感信息保护：存储（要求）</vt:lpstr>
      <vt:lpstr>敏感信息保护：清除（要求）</vt:lpstr>
      <vt:lpstr>敏感信息保护：运算（要求）</vt:lpstr>
      <vt:lpstr>敏感信息保护：传输（要求）</vt:lpstr>
      <vt:lpstr>固件安全：存储（要求）</vt:lpstr>
      <vt:lpstr>固件安全：执行（要求）</vt:lpstr>
      <vt:lpstr>固件安全：导入（要求）</vt:lpstr>
      <vt:lpstr>自检（要求）</vt:lpstr>
      <vt:lpstr>审计：安全芯片标识（要求）</vt:lpstr>
      <vt:lpstr>审计：生命周期标识（要求）</vt:lpstr>
      <vt:lpstr>攻击的削弱与防护：版图保护（要求）</vt:lpstr>
      <vt:lpstr>攻击的削弱与防护：密钥及敏感信息的自毁（要求）</vt:lpstr>
      <vt:lpstr>攻击的削弱与防护：计时攻击的防护（要求）</vt:lpstr>
      <vt:lpstr>攻击的削弱与防护：能量分析攻击的防护（要求）</vt:lpstr>
      <vt:lpstr>攻击的削弱与防护：电磁分析攻击的防护（要求）</vt:lpstr>
      <vt:lpstr>攻击的削弱与防护：故障攻击的防护（要求）</vt:lpstr>
      <vt:lpstr>生命周期保证：单位资质（要求）</vt:lpstr>
      <vt:lpstr>生命周期保证：文档（要求）</vt:lpstr>
      <vt:lpstr>生命周期保证：开发环境安全（要求）</vt:lpstr>
      <vt:lpstr>生命周期保证：人员（要求）</vt:lpstr>
      <vt:lpstr>生命周期保证：开发流程（要求）</vt:lpstr>
      <vt:lpstr>生命周期保证：源文件（要求）</vt:lpstr>
      <vt:lpstr>PowerPoint 演示文稿</vt:lpstr>
      <vt:lpstr>PowerPoint 演示文稿</vt:lpstr>
      <vt:lpstr>加密U盘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Wang</cp:lastModifiedBy>
  <cp:revision>841</cp:revision>
  <dcterms:created xsi:type="dcterms:W3CDTF">2016-11-28T11:30:00Z</dcterms:created>
  <dcterms:modified xsi:type="dcterms:W3CDTF">2023-05-15T01:32:35Z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